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64" r:id="rId2"/>
    <p:sldId id="267" r:id="rId3"/>
    <p:sldId id="273" r:id="rId4"/>
    <p:sldId id="282" r:id="rId5"/>
    <p:sldId id="303" r:id="rId6"/>
    <p:sldId id="283" r:id="rId7"/>
    <p:sldId id="272" r:id="rId8"/>
    <p:sldId id="268" r:id="rId9"/>
    <p:sldId id="277" r:id="rId10"/>
    <p:sldId id="269" r:id="rId11"/>
    <p:sldId id="278" r:id="rId12"/>
    <p:sldId id="284" r:id="rId13"/>
    <p:sldId id="271" r:id="rId14"/>
    <p:sldId id="270" r:id="rId15"/>
    <p:sldId id="281" r:id="rId16"/>
    <p:sldId id="279" r:id="rId17"/>
    <p:sldId id="275" r:id="rId18"/>
    <p:sldId id="280" r:id="rId19"/>
    <p:sldId id="297" r:id="rId20"/>
    <p:sldId id="288" r:id="rId21"/>
    <p:sldId id="295" r:id="rId22"/>
    <p:sldId id="293" r:id="rId23"/>
    <p:sldId id="296" r:id="rId24"/>
    <p:sldId id="294" r:id="rId25"/>
    <p:sldId id="292" r:id="rId26"/>
    <p:sldId id="287" r:id="rId27"/>
    <p:sldId id="289" r:id="rId28"/>
    <p:sldId id="290" r:id="rId29"/>
    <p:sldId id="285" r:id="rId30"/>
    <p:sldId id="298" r:id="rId31"/>
    <p:sldId id="299" r:id="rId32"/>
    <p:sldId id="291" r:id="rId33"/>
    <p:sldId id="304" r:id="rId34"/>
    <p:sldId id="300" r:id="rId35"/>
    <p:sldId id="302" r:id="rId3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17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26" autoAdjust="0"/>
    <p:restoredTop sz="95620" autoAdjust="0"/>
  </p:normalViewPr>
  <p:slideViewPr>
    <p:cSldViewPr snapToGrid="0">
      <p:cViewPr varScale="1">
        <p:scale>
          <a:sx n="89" d="100"/>
          <a:sy n="89" d="100"/>
        </p:scale>
        <p:origin x="7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BA00EF-9D90-437A-AAC7-12506147AE9D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320B64-136A-4AB3-9C91-1803FC4429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3297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  <a:p>
            <a:r>
              <a:rPr lang="ko-KR" altLang="en-US" dirty="0" smtClean="0"/>
              <a:t>코드 </a:t>
            </a:r>
            <a:r>
              <a:rPr lang="ko-KR" altLang="en-US" dirty="0"/>
              <a:t>출력 결과는 </a:t>
            </a:r>
            <a:endParaRPr lang="en-US" altLang="ko-KR" dirty="0"/>
          </a:p>
          <a:p>
            <a:r>
              <a:rPr lang="en-US" altLang="ko-KR" dirty="0"/>
              <a:t>https://github.com/Datamin-D/Projects/blob/main/Stock_price_prediction_with_base_rate.ipynb</a:t>
            </a:r>
          </a:p>
          <a:p>
            <a:r>
              <a:rPr lang="ko-KR" altLang="en-US" dirty="0"/>
              <a:t>에서 확인하실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20B64-136A-4AB3-9C91-1803FC4429D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4203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20B64-136A-4AB3-9C91-1803FC4429DE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3812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그림으로 보이기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20B64-136A-4AB3-9C91-1803FC4429DE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0718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그림으로 보이기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20B64-136A-4AB3-9C91-1803FC4429DE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1162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20B64-136A-4AB3-9C91-1803FC4429DE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43913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20B64-136A-4AB3-9C91-1803FC4429DE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11475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성능 지표 별 비교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20B64-136A-4AB3-9C91-1803FC4429DE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74570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320B64-136A-4AB3-9C91-1803FC4429DE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35925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https://github.com/Datamin-D/Projects/blob/main/Stock_price_prediction_with_base_rate.ipynb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20B64-136A-4AB3-9C91-1803FC4429DE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25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AC7FC0-CE64-45D2-AC12-2E13836567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8DA3ABC-F387-4D45-944F-512475E2B6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6932C3-501E-4F9C-904B-5D81F1EEE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108AE-48B0-4CF8-9410-15E43B30072D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F07B28-0D3C-433D-B21A-A12001FFF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8EE43B-5DFF-4355-9AF6-DBBE2C3DD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11B6D-BD76-4427-BD5C-76EAB9117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5349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4CF547-D055-4AD0-8F2F-E5D3515F5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10158E-1048-43F2-81AD-49392C55A2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103F4C-DD95-4C42-8EB4-9A833AC5C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108AE-48B0-4CF8-9410-15E43B30072D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F0B053-E49D-4782-B3F1-858059EE2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EE10F0-C692-41F7-973B-66D63043C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11B6D-BD76-4427-BD5C-76EAB9117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0900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C471D3-1D47-4352-B8A8-FE689AE174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C65F0A-5B2E-4139-9047-CC410C84F3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4294DB-9959-4E59-A003-026DC896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108AE-48B0-4CF8-9410-15E43B30072D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40A4A6-7F2F-4767-A120-18396439A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47E2EE-0D35-4D87-92FC-ADEFCC87D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11B6D-BD76-4427-BD5C-76EAB9117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5267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97690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DEBF97-4EE5-4AF8-B17D-3B0D525B1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99DFC1-7775-4E02-8BDB-A13098874D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619282-825F-4720-8F0C-C438DCC84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108AE-48B0-4CF8-9410-15E43B30072D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A38F51-ACDB-4EE4-8E88-F95BF1525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984627-253A-4DAA-AEE0-4A70ABD9F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11B6D-BD76-4427-BD5C-76EAB9117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4310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9E464-B3D3-4B2C-8E3A-2C4042229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910503-513C-40F5-9CD0-CE9D51880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642565-F143-4F33-B993-BFE37209B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108AE-48B0-4CF8-9410-15E43B30072D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0A1CF6-910E-4990-9CF4-04786DCC1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F6A5A3-C337-4A17-B0F1-BCE245F0F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11B6D-BD76-4427-BD5C-76EAB9117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0028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9483C7-315A-4C6E-A7E8-82428BA53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5D8222-966B-457A-9AF6-6E0ABCA606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9606073-147D-411E-9708-81546C0F2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1BC18E1-FECD-449F-B955-4061E1A40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108AE-48B0-4CF8-9410-15E43B30072D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35C122-9FBF-47D8-A85E-3CD7CEC07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9D24F3-1516-401C-AFCB-E2D9E9251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11B6D-BD76-4427-BD5C-76EAB9117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6653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E0077C-C3DE-43A4-AA21-BCE89A726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B62DC4-FADF-477D-AECE-72EC0341D0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32B48A-8002-440A-AFCB-B088447F5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ECECB4C-B173-4DE9-8FB5-CE4FF3806F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26C4935-33D1-46D5-81C2-81A84FE3CD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D3B4964-949C-429A-AC77-BEBB0E834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108AE-48B0-4CF8-9410-15E43B30072D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3E90E98-2BD0-4B2F-A5EC-42B42BC17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07A037C-1AF8-4BA5-937C-B9941D4DA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11B6D-BD76-4427-BD5C-76EAB9117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129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7D4E43-8C9E-4720-9D30-A04787C8D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A7E4F69-63B0-4324-8A61-BF4D62D70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108AE-48B0-4CF8-9410-15E43B30072D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7C2016E-48F9-4A32-97A2-4106B6195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18CE6FF-9DBB-4A14-A967-AF107C0F0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11B6D-BD76-4427-BD5C-76EAB9117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9868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BE1D114-2FE8-4165-B22B-364305476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108AE-48B0-4CF8-9410-15E43B30072D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00178F8-5D3E-478B-85E9-9A127182D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958EDB4-CD5E-4D97-BDF8-6484F8CEF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11B6D-BD76-4427-BD5C-76EAB9117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6012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86942B-BA49-49CD-8CE9-5C17CC43A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872EC3-534B-4372-BFA4-02A5F475D9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0F1C715-CCD8-4419-9A14-CB002B496E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D50BBE-E234-4B8F-94DC-08AD22138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108AE-48B0-4CF8-9410-15E43B30072D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C6BD03A-CCC4-4512-BDC3-ED86D490F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5500CF-E16F-4B31-90B5-1FD5B1A0D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11B6D-BD76-4427-BD5C-76EAB9117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07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AF497F-7902-40FB-98AE-88539419E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3127B66-534C-42D4-B97E-0A90B61BE4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DF0C42A-30AD-40CB-86FB-C7FBBF51FA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0BC917C-0AE4-45F9-A278-058734E24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108AE-48B0-4CF8-9410-15E43B30072D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57B8EE-C822-4937-BB1C-38DF46998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E0EBB83-1390-4228-8C64-ACDEC9072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11B6D-BD76-4427-BD5C-76EAB9117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4254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7DB6870-A87B-4D17-99B6-428D67AEE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E53985-E61D-41D3-B7A7-D2142FD22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BD1872-5D33-4B0D-95F3-CB22A80FC1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9108AE-48B0-4CF8-9410-15E43B30072D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DE6C61-7AD0-44B8-AD44-9521700AC8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60A277-F8DD-4F34-912B-24608A72CF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111B6D-BD76-4427-BD5C-76EAB9117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0545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5EB4C39-FB27-492D-AF7E-8B4A4C985A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461" t="22786" r="20307" b="185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8756FE-DE94-48FB-B3ED-3A8B6A062724}"/>
              </a:ext>
            </a:extLst>
          </p:cNvPr>
          <p:cNvSpPr txBox="1"/>
          <p:nvPr/>
        </p:nvSpPr>
        <p:spPr>
          <a:xfrm>
            <a:off x="1390906" y="1982772"/>
            <a:ext cx="94101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+mj-lt"/>
              </a:rPr>
              <a:t>Machine Learning</a:t>
            </a:r>
            <a:r>
              <a:rPr lang="ko-KR" altLang="en-US" sz="3200" b="1" dirty="0">
                <a:solidFill>
                  <a:schemeClr val="bg1"/>
                </a:solidFill>
                <a:latin typeface="+mj-lt"/>
              </a:rPr>
              <a:t>기법을 활용한 거시경제 관점의 코스피 기업 </a:t>
            </a:r>
            <a:r>
              <a:rPr lang="ko-KR" altLang="en-US" sz="3200" b="1" dirty="0" smtClean="0">
                <a:solidFill>
                  <a:schemeClr val="bg1"/>
                </a:solidFill>
                <a:latin typeface="+mj-lt"/>
              </a:rPr>
              <a:t>주식 </a:t>
            </a:r>
            <a:r>
              <a:rPr lang="ko-KR" altLang="en-US" sz="3200" b="1" dirty="0">
                <a:solidFill>
                  <a:schemeClr val="bg1"/>
                </a:solidFill>
                <a:latin typeface="+mj-lt"/>
              </a:rPr>
              <a:t>중</a:t>
            </a:r>
            <a:r>
              <a:rPr lang="en-US" altLang="ko-KR" sz="3200" b="1" dirty="0">
                <a:solidFill>
                  <a:schemeClr val="bg1"/>
                </a:solidFill>
                <a:latin typeface="+mj-lt"/>
              </a:rPr>
              <a:t>.</a:t>
            </a:r>
            <a:r>
              <a:rPr lang="ko-KR" altLang="en-US" sz="3200" b="1" dirty="0">
                <a:solidFill>
                  <a:schemeClr val="bg1"/>
                </a:solidFill>
                <a:latin typeface="+mj-lt"/>
              </a:rPr>
              <a:t>장기투자</a:t>
            </a:r>
            <a:endParaRPr lang="en-US" altLang="ko-KR" sz="32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E9ACA4-D039-4822-B568-84BAE333C246}"/>
              </a:ext>
            </a:extLst>
          </p:cNvPr>
          <p:cNvSpPr txBox="1"/>
          <p:nvPr/>
        </p:nvSpPr>
        <p:spPr>
          <a:xfrm>
            <a:off x="7870181" y="4290453"/>
            <a:ext cx="27978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latin typeface="+mj-lt"/>
              </a:rPr>
              <a:t>2020189144 BI</a:t>
            </a:r>
            <a:r>
              <a:rPr lang="ko-KR" altLang="en-US" b="1" dirty="0">
                <a:solidFill>
                  <a:schemeClr val="bg1"/>
                </a:solidFill>
                <a:latin typeface="+mj-lt"/>
              </a:rPr>
              <a:t> 석사</a:t>
            </a:r>
            <a:r>
              <a:rPr lang="en-US" altLang="ko-KR" b="1" dirty="0">
                <a:solidFill>
                  <a:schemeClr val="bg1"/>
                </a:solidFill>
                <a:latin typeface="+mj-lt"/>
              </a:rPr>
              <a:t>2</a:t>
            </a:r>
            <a:r>
              <a:rPr lang="ko-KR" altLang="en-US" b="1" dirty="0">
                <a:solidFill>
                  <a:schemeClr val="bg1"/>
                </a:solidFill>
                <a:latin typeface="+mj-lt"/>
              </a:rPr>
              <a:t>기성민</a:t>
            </a:r>
          </a:p>
        </p:txBody>
      </p:sp>
    </p:spTree>
    <p:extLst>
      <p:ext uri="{BB962C8B-B14F-4D97-AF65-F5344CB8AC3E}">
        <p14:creationId xmlns:p14="http://schemas.microsoft.com/office/powerpoint/2010/main" val="23077563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액자 1">
            <a:extLst>
              <a:ext uri="{FF2B5EF4-FFF2-40B4-BE49-F238E27FC236}">
                <a16:creationId xmlns:a16="http://schemas.microsoft.com/office/drawing/2014/main" id="{7F0866C9-6A4E-4C8F-B059-78ECB1D5469E}"/>
              </a:ext>
            </a:extLst>
          </p:cNvPr>
          <p:cNvSpPr/>
          <p:nvPr/>
        </p:nvSpPr>
        <p:spPr>
          <a:xfrm>
            <a:off x="371476" y="159283"/>
            <a:ext cx="11439524" cy="6453894"/>
          </a:xfrm>
          <a:prstGeom prst="frame">
            <a:avLst>
              <a:gd name="adj1" fmla="val 841"/>
            </a:avLst>
          </a:prstGeom>
          <a:solidFill>
            <a:srgbClr val="2038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66925" y="4572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3. </a:t>
            </a:r>
            <a:r>
              <a:rPr lang="ko-KR" altLang="en-US" sz="2400" b="1" dirty="0"/>
              <a:t>데이터 </a:t>
            </a:r>
            <a:r>
              <a:rPr lang="ko-KR" altLang="en-US" sz="2400" b="1" dirty="0" err="1"/>
              <a:t>전처리</a:t>
            </a:r>
            <a:endParaRPr lang="ko-KR" altLang="en-US" sz="2400" b="1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96963" y="979964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C67D967-2269-4D89-AAB4-5F09C07E5E99}"/>
              </a:ext>
            </a:extLst>
          </p:cNvPr>
          <p:cNvSpPr txBox="1"/>
          <p:nvPr/>
        </p:nvSpPr>
        <p:spPr>
          <a:xfrm>
            <a:off x="880199" y="1216782"/>
            <a:ext cx="289114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arenR"/>
            </a:pPr>
            <a:r>
              <a:rPr lang="en-US" altLang="ko-KR" sz="2000" b="1" dirty="0" err="1"/>
              <a:t>DataFrame</a:t>
            </a:r>
            <a:r>
              <a:rPr lang="en-US" altLang="ko-KR" sz="2000" b="1" dirty="0"/>
              <a:t> </a:t>
            </a:r>
            <a:r>
              <a:rPr lang="ko-KR" altLang="en-US" sz="2000" b="1" dirty="0" smtClean="0"/>
              <a:t>생성</a:t>
            </a:r>
            <a:endParaRPr lang="en-US" altLang="ko-KR" sz="2000" b="1" dirty="0" smtClean="0"/>
          </a:p>
          <a:p>
            <a:pPr marL="457200" indent="-457200">
              <a:lnSpc>
                <a:spcPct val="150000"/>
              </a:lnSpc>
              <a:buAutoNum type="arabicParenR"/>
            </a:pPr>
            <a:endParaRPr lang="en-US" altLang="ko-KR" sz="2000" b="1" dirty="0"/>
          </a:p>
          <a:p>
            <a:pPr>
              <a:lnSpc>
                <a:spcPct val="150000"/>
              </a:lnSpc>
            </a:pPr>
            <a:r>
              <a:rPr lang="ko-KR" altLang="en-US" sz="2000" dirty="0" smtClean="0"/>
              <a:t>재무제표 </a:t>
            </a:r>
            <a:r>
              <a:rPr lang="ko-KR" altLang="en-US" sz="2000" dirty="0"/>
              <a:t>자료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ko-KR" altLang="en-US" sz="2000" dirty="0"/>
              <a:t>재무비율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ko-KR" altLang="en-US" sz="2000" dirty="0" smtClean="0"/>
              <a:t>거시경제지표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endParaRPr lang="en-US" altLang="ko-KR" sz="2000" dirty="0"/>
          </a:p>
          <a:p>
            <a:pPr marL="457200" indent="-457200">
              <a:lnSpc>
                <a:spcPct val="150000"/>
              </a:lnSpc>
              <a:buAutoNum type="arabicParenR"/>
            </a:pPr>
            <a:endParaRPr lang="en-US" altLang="ko-KR" sz="2000" dirty="0"/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713973D0-6DDC-401E-8278-7081A83C9FA6}"/>
              </a:ext>
            </a:extLst>
          </p:cNvPr>
          <p:cNvSpPr/>
          <p:nvPr/>
        </p:nvSpPr>
        <p:spPr>
          <a:xfrm>
            <a:off x="3530600" y="2236883"/>
            <a:ext cx="781050" cy="11493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8B4E6E-BA62-43A2-8CF4-6B1B5C239ACE}"/>
              </a:ext>
            </a:extLst>
          </p:cNvPr>
          <p:cNvSpPr txBox="1"/>
          <p:nvPr/>
        </p:nvSpPr>
        <p:spPr>
          <a:xfrm>
            <a:off x="4311650" y="2430926"/>
            <a:ext cx="3270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공통 컬럼인 회사명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해당 분기를 </a:t>
            </a:r>
            <a:r>
              <a:rPr lang="ko-KR" altLang="en-US" dirty="0"/>
              <a:t>기준으로 </a:t>
            </a:r>
            <a:r>
              <a:rPr lang="en-US" altLang="ko-KR" dirty="0"/>
              <a:t>Merge </a:t>
            </a:r>
            <a:endParaRPr lang="ko-KR" altLang="en-US" dirty="0"/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8CC517EE-B2EF-4F8E-A593-68D3693780F2}"/>
              </a:ext>
            </a:extLst>
          </p:cNvPr>
          <p:cNvSpPr/>
          <p:nvPr/>
        </p:nvSpPr>
        <p:spPr>
          <a:xfrm>
            <a:off x="7464425" y="2236882"/>
            <a:ext cx="781050" cy="11493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C0872D-399D-4AA2-80C8-61947135EF64}"/>
              </a:ext>
            </a:extLst>
          </p:cNvPr>
          <p:cNvSpPr txBox="1"/>
          <p:nvPr/>
        </p:nvSpPr>
        <p:spPr>
          <a:xfrm>
            <a:off x="8197850" y="2380210"/>
            <a:ext cx="32702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Data Frame </a:t>
            </a:r>
            <a:r>
              <a:rPr lang="ko-KR" altLang="en-US" dirty="0" smtClean="0"/>
              <a:t>생성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sz="1600" b="1" dirty="0" smtClean="0"/>
              <a:t>[</a:t>
            </a:r>
            <a:r>
              <a:rPr lang="en-US" altLang="ko-KR" sz="1600" b="1" dirty="0" err="1" smtClean="0"/>
              <a:t>DataFrame</a:t>
            </a:r>
            <a:r>
              <a:rPr lang="en-US" altLang="ko-KR" sz="1600" b="1" dirty="0" smtClean="0"/>
              <a:t> </a:t>
            </a:r>
            <a:r>
              <a:rPr lang="ko-KR" altLang="en-US" sz="1600" b="1" dirty="0" smtClean="0"/>
              <a:t>생성 결과 일부</a:t>
            </a:r>
            <a:r>
              <a:rPr lang="en-US" altLang="ko-KR" sz="1600" b="1" dirty="0" smtClean="0"/>
              <a:t>]</a:t>
            </a:r>
            <a:endParaRPr lang="ko-KR" altLang="en-US" sz="16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A71E03-492D-4A5C-B458-7A1B20DD7B80}"/>
              </a:ext>
            </a:extLst>
          </p:cNvPr>
          <p:cNvSpPr txBox="1"/>
          <p:nvPr/>
        </p:nvSpPr>
        <p:spPr>
          <a:xfrm>
            <a:off x="912501" y="4201643"/>
            <a:ext cx="8622023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b="1" dirty="0"/>
              <a:t>2) Data Type </a:t>
            </a:r>
            <a:r>
              <a:rPr lang="ko-KR" altLang="en-US" sz="1800" b="1" dirty="0"/>
              <a:t>변경</a:t>
            </a:r>
            <a:endParaRPr lang="en-US" altLang="ko-KR" sz="1800" b="1" dirty="0"/>
          </a:p>
          <a:p>
            <a:pPr>
              <a:lnSpc>
                <a:spcPct val="150000"/>
              </a:lnSpc>
            </a:pPr>
            <a:r>
              <a:rPr lang="ko-KR" altLang="en-US" sz="1800" dirty="0"/>
              <a:t>날짜 </a:t>
            </a:r>
            <a:r>
              <a:rPr lang="en-US" altLang="ko-KR" sz="1800" dirty="0">
                <a:sym typeface="Wingdings" panose="05000000000000000000" pitchFamily="2" charset="2"/>
              </a:rPr>
              <a:t> Object type  </a:t>
            </a:r>
            <a:r>
              <a:rPr lang="en-US" altLang="ko-KR" sz="1800" dirty="0" err="1" smtClean="0">
                <a:sym typeface="Wingdings" panose="05000000000000000000" pitchFamily="2" charset="2"/>
              </a:rPr>
              <a:t>pd.Datetime</a:t>
            </a:r>
            <a:r>
              <a:rPr lang="en-US" altLang="ko-KR" sz="1800" dirty="0" smtClean="0">
                <a:sym typeface="Wingdings" panose="05000000000000000000" pitchFamily="2" charset="2"/>
              </a:rPr>
              <a:t> type</a:t>
            </a:r>
            <a:r>
              <a:rPr lang="ko-KR" altLang="en-US" sz="1800" dirty="0" smtClean="0">
                <a:sym typeface="Wingdings" panose="05000000000000000000" pitchFamily="2" charset="2"/>
              </a:rPr>
              <a:t>으로 </a:t>
            </a:r>
            <a:r>
              <a:rPr lang="ko-KR" altLang="en-US" sz="1800" dirty="0">
                <a:sym typeface="Wingdings" panose="05000000000000000000" pitchFamily="2" charset="2"/>
              </a:rPr>
              <a:t>변환</a:t>
            </a:r>
            <a:r>
              <a:rPr lang="en-US" altLang="ko-KR" sz="1800" dirty="0"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800" dirty="0"/>
              <a:t>숫자 </a:t>
            </a:r>
            <a:r>
              <a:rPr lang="en-US" altLang="ko-KR" sz="1800" dirty="0">
                <a:sym typeface="Wingdings" panose="05000000000000000000" pitchFamily="2" charset="2"/>
              </a:rPr>
              <a:t> </a:t>
            </a:r>
            <a:r>
              <a:rPr lang="en-US" altLang="ko-KR" dirty="0">
                <a:sym typeface="Wingdings" panose="05000000000000000000" pitchFamily="2" charset="2"/>
              </a:rPr>
              <a:t>Regression Model</a:t>
            </a:r>
            <a:r>
              <a:rPr lang="ko-KR" altLang="en-US" dirty="0">
                <a:sym typeface="Wingdings" panose="05000000000000000000" pitchFamily="2" charset="2"/>
              </a:rPr>
              <a:t>이 </a:t>
            </a:r>
            <a:r>
              <a:rPr lang="ko-KR" altLang="en-US" sz="1800" dirty="0">
                <a:sym typeface="Wingdings" panose="05000000000000000000" pitchFamily="2" charset="2"/>
              </a:rPr>
              <a:t>학습할 수 있게 </a:t>
            </a:r>
            <a:r>
              <a:rPr lang="en-US" altLang="ko-KR" sz="1800" dirty="0">
                <a:sym typeface="Wingdings" panose="05000000000000000000" pitchFamily="2" charset="2"/>
              </a:rPr>
              <a:t>Float64 </a:t>
            </a:r>
            <a:r>
              <a:rPr lang="ko-KR" altLang="en-US" sz="1800" dirty="0">
                <a:sym typeface="Wingdings" panose="05000000000000000000" pitchFamily="2" charset="2"/>
              </a:rPr>
              <a:t>형태로 변경</a:t>
            </a:r>
            <a:r>
              <a:rPr lang="en-US" altLang="ko-KR" sz="1800" dirty="0">
                <a:sym typeface="Wingdings" panose="05000000000000000000" pitchFamily="2" charset="2"/>
              </a:rPr>
              <a:t>.</a:t>
            </a:r>
            <a:endParaRPr lang="en-US" altLang="ko-KR" sz="18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CBB83C8-7E6B-4828-A622-9C017FFB5B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79" t="29844" r="54643" b="55130"/>
          <a:stretch/>
        </p:blipFill>
        <p:spPr>
          <a:xfrm>
            <a:off x="6465931" y="3385521"/>
            <a:ext cx="5345069" cy="1632242"/>
          </a:xfrm>
          <a:prstGeom prst="rect">
            <a:avLst/>
          </a:prstGeom>
        </p:spPr>
      </p:pic>
      <p:sp>
        <p:nvSpPr>
          <p:cNvPr id="10" name="오른쪽 중괄호 9"/>
          <p:cNvSpPr/>
          <p:nvPr/>
        </p:nvSpPr>
        <p:spPr>
          <a:xfrm>
            <a:off x="2665562" y="2380210"/>
            <a:ext cx="684000" cy="923330"/>
          </a:xfrm>
          <a:prstGeom prst="rightBrace">
            <a:avLst/>
          </a:prstGeom>
          <a:ln w="666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6482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액자 1">
            <a:extLst>
              <a:ext uri="{FF2B5EF4-FFF2-40B4-BE49-F238E27FC236}">
                <a16:creationId xmlns:a16="http://schemas.microsoft.com/office/drawing/2014/main" id="{7F0866C9-6A4E-4C8F-B059-78ECB1D5469E}"/>
              </a:ext>
            </a:extLst>
          </p:cNvPr>
          <p:cNvSpPr/>
          <p:nvPr/>
        </p:nvSpPr>
        <p:spPr>
          <a:xfrm>
            <a:off x="371476" y="159283"/>
            <a:ext cx="11439524" cy="6453894"/>
          </a:xfrm>
          <a:prstGeom prst="frame">
            <a:avLst>
              <a:gd name="adj1" fmla="val 841"/>
            </a:avLst>
          </a:prstGeom>
          <a:solidFill>
            <a:srgbClr val="2038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66925" y="4572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3. </a:t>
            </a:r>
            <a:r>
              <a:rPr lang="ko-KR" altLang="en-US" sz="2400" b="1" dirty="0"/>
              <a:t>데이터 </a:t>
            </a:r>
            <a:r>
              <a:rPr lang="ko-KR" altLang="en-US" sz="2400" b="1" dirty="0" err="1"/>
              <a:t>전처리</a:t>
            </a:r>
            <a:endParaRPr lang="ko-KR" altLang="en-US" sz="2400" b="1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96963" y="979964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C67D967-2269-4D89-AAB4-5F09C07E5E99}"/>
              </a:ext>
            </a:extLst>
          </p:cNvPr>
          <p:cNvSpPr txBox="1"/>
          <p:nvPr/>
        </p:nvSpPr>
        <p:spPr>
          <a:xfrm>
            <a:off x="912502" y="1226066"/>
            <a:ext cx="10357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/>
              <a:t>활용한 </a:t>
            </a:r>
            <a:r>
              <a:rPr lang="en-US" altLang="ko-KR" sz="2400" b="1" dirty="0" smtClean="0"/>
              <a:t>Input</a:t>
            </a:r>
            <a:r>
              <a:rPr lang="ko-KR" altLang="en-US" sz="2400" b="1" dirty="0" smtClean="0"/>
              <a:t> </a:t>
            </a:r>
            <a:r>
              <a:rPr lang="ko-KR" altLang="en-US" sz="2400" b="1" dirty="0"/>
              <a:t>데이터</a:t>
            </a:r>
            <a:r>
              <a:rPr lang="en-US" altLang="ko-KR" sz="2400" b="1" dirty="0"/>
              <a:t>:</a:t>
            </a:r>
          </a:p>
        </p:txBody>
      </p:sp>
      <p:graphicFrame>
        <p:nvGraphicFramePr>
          <p:cNvPr id="4" name="표 7">
            <a:extLst>
              <a:ext uri="{FF2B5EF4-FFF2-40B4-BE49-F238E27FC236}">
                <a16:creationId xmlns:a16="http://schemas.microsoft.com/office/drawing/2014/main" id="{F1B4B854-E936-4236-8724-E71557C69B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7992137"/>
              </p:ext>
            </p:extLst>
          </p:nvPr>
        </p:nvGraphicFramePr>
        <p:xfrm>
          <a:off x="633296" y="1811765"/>
          <a:ext cx="3840732" cy="4348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9417">
                  <a:extLst>
                    <a:ext uri="{9D8B030D-6E8A-4147-A177-3AD203B41FA5}">
                      <a16:colId xmlns:a16="http://schemas.microsoft.com/office/drawing/2014/main" val="401493074"/>
                    </a:ext>
                  </a:extLst>
                </a:gridCol>
                <a:gridCol w="2351315">
                  <a:extLst>
                    <a:ext uri="{9D8B030D-6E8A-4147-A177-3AD203B41FA5}">
                      <a16:colId xmlns:a16="http://schemas.microsoft.com/office/drawing/2014/main" val="2641046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분류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항목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220127"/>
                  </a:ext>
                </a:extLst>
              </a:tr>
              <a:tr h="370840">
                <a:tc rowSpan="10"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재무상태표</a:t>
                      </a:r>
                      <a:endParaRPr lang="en-US" altLang="ko-K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유동자산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천원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113043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비유동자산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천원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29796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유동부채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천원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6168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비유동부채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천원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152041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총자본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천원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017891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매출액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천원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870859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당기순이익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천원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17798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매출채권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천원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665045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재고자산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천원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112415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영업활동으로인한현금흐름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천원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0486296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2015976-618C-4663-B342-F759012E2B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5057232"/>
              </p:ext>
            </p:extLst>
          </p:nvPr>
        </p:nvGraphicFramePr>
        <p:xfrm>
          <a:off x="4601308" y="1811765"/>
          <a:ext cx="3675183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4208">
                  <a:extLst>
                    <a:ext uri="{9D8B030D-6E8A-4147-A177-3AD203B41FA5}">
                      <a16:colId xmlns:a16="http://schemas.microsoft.com/office/drawing/2014/main" val="401493074"/>
                    </a:ext>
                  </a:extLst>
                </a:gridCol>
                <a:gridCol w="2530975">
                  <a:extLst>
                    <a:ext uri="{9D8B030D-6E8A-4147-A177-3AD203B41FA5}">
                      <a16:colId xmlns:a16="http://schemas.microsoft.com/office/drawing/2014/main" val="2641046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분류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항목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220127"/>
                  </a:ext>
                </a:extLst>
              </a:tr>
              <a:tr h="370840">
                <a:tc rowSpan="8">
                  <a:txBody>
                    <a:bodyPr/>
                    <a:lstStyle/>
                    <a:p>
                      <a:pPr latinLnBrk="1"/>
                      <a:r>
                        <a:rPr lang="ko-KR" altLang="en-US" b="1" dirty="0"/>
                        <a:t>재무비율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ROE(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영업이익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)(%)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113043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ROE</a:t>
                      </a:r>
                    </a:p>
                    <a:p>
                      <a:pPr latinLnBrk="1"/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영업이익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,3</a:t>
                      </a:r>
                      <a:r>
                        <a:rPr lang="ko-KR" alt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년평균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)(%)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29796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총자산회전율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회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6168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재고자산 회전율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152041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당좌비율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017891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자기자본비율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870859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매출총이익률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17798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부채비율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6767806"/>
                  </a:ext>
                </a:extLst>
              </a:tr>
            </a:tbl>
          </a:graphicData>
        </a:graphic>
      </p:graphicFrame>
      <p:graphicFrame>
        <p:nvGraphicFramePr>
          <p:cNvPr id="9" name="표 7">
            <a:extLst>
              <a:ext uri="{FF2B5EF4-FFF2-40B4-BE49-F238E27FC236}">
                <a16:creationId xmlns:a16="http://schemas.microsoft.com/office/drawing/2014/main" id="{709F1E7D-6A31-40F3-90E5-DFAAAA03A0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3871861"/>
              </p:ext>
            </p:extLst>
          </p:nvPr>
        </p:nvGraphicFramePr>
        <p:xfrm>
          <a:off x="8403771" y="1811765"/>
          <a:ext cx="3154933" cy="4211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6029">
                  <a:extLst>
                    <a:ext uri="{9D8B030D-6E8A-4147-A177-3AD203B41FA5}">
                      <a16:colId xmlns:a16="http://schemas.microsoft.com/office/drawing/2014/main" val="401493074"/>
                    </a:ext>
                  </a:extLst>
                </a:gridCol>
                <a:gridCol w="1728904">
                  <a:extLst>
                    <a:ext uri="{9D8B030D-6E8A-4147-A177-3AD203B41FA5}">
                      <a16:colId xmlns:a16="http://schemas.microsoft.com/office/drawing/2014/main" val="2641046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Feature </a:t>
                      </a:r>
                      <a:r>
                        <a:rPr lang="ko-KR" altLang="en-US" dirty="0"/>
                        <a:t>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2201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Mc(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백만원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latinLnBrk="1"/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(market cap)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시가 총액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1130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5y (</a:t>
                      </a:r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백만원</a:t>
                      </a: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년 뒤 </a:t>
                      </a:r>
                      <a:r>
                        <a:rPr lang="ko-KR" altLang="en-US" dirty="0" err="1"/>
                        <a:t>시총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7096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Inc (</a:t>
                      </a:r>
                      <a:r>
                        <a:rPr lang="ko-KR" altLang="en-US" dirty="0"/>
                        <a:t>백만원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년 뒤 </a:t>
                      </a:r>
                      <a:r>
                        <a:rPr lang="ko-KR" altLang="en-US" dirty="0" err="1"/>
                        <a:t>시총</a:t>
                      </a:r>
                      <a:r>
                        <a:rPr lang="ko-KR" altLang="en-US" dirty="0"/>
                        <a:t> </a:t>
                      </a:r>
                      <a:endParaRPr lang="en-US" altLang="ko-KR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- </a:t>
                      </a:r>
                      <a:r>
                        <a:rPr lang="ko-KR" altLang="en-US" dirty="0"/>
                        <a:t>현재 </a:t>
                      </a:r>
                      <a:r>
                        <a:rPr lang="ko-KR" altLang="en-US" dirty="0" err="1"/>
                        <a:t>시총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4379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kr_rate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한국은행</a:t>
                      </a:r>
                      <a:endParaRPr lang="en-US" altLang="ko-KR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기준금리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2979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us_rate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FRB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기준금리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61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cpi</a:t>
                      </a:r>
                    </a:p>
                    <a:p>
                      <a:pPr latinLnBrk="1"/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(Consumer Price Index)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소비자 물가지수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15204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455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액자 1">
            <a:extLst>
              <a:ext uri="{FF2B5EF4-FFF2-40B4-BE49-F238E27FC236}">
                <a16:creationId xmlns:a16="http://schemas.microsoft.com/office/drawing/2014/main" id="{7F0866C9-6A4E-4C8F-B059-78ECB1D5469E}"/>
              </a:ext>
            </a:extLst>
          </p:cNvPr>
          <p:cNvSpPr/>
          <p:nvPr/>
        </p:nvSpPr>
        <p:spPr>
          <a:xfrm>
            <a:off x="371476" y="159283"/>
            <a:ext cx="11439524" cy="6453894"/>
          </a:xfrm>
          <a:prstGeom prst="frame">
            <a:avLst>
              <a:gd name="adj1" fmla="val 841"/>
            </a:avLst>
          </a:prstGeom>
          <a:solidFill>
            <a:srgbClr val="2038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66925" y="4572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3. </a:t>
            </a:r>
            <a:r>
              <a:rPr lang="ko-KR" altLang="en-US" sz="2400" b="1" dirty="0"/>
              <a:t>데이터 </a:t>
            </a:r>
            <a:r>
              <a:rPr lang="ko-KR" altLang="en-US" sz="2400" b="1" dirty="0" err="1"/>
              <a:t>전처리</a:t>
            </a:r>
            <a:endParaRPr lang="ko-KR" altLang="en-US" sz="2400" b="1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96963" y="979964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C67D967-2269-4D89-AAB4-5F09C07E5E99}"/>
              </a:ext>
            </a:extLst>
          </p:cNvPr>
          <p:cNvSpPr txBox="1"/>
          <p:nvPr/>
        </p:nvSpPr>
        <p:spPr>
          <a:xfrm>
            <a:off x="1596963" y="2693089"/>
            <a:ext cx="10357472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4) EDA, Model training</a:t>
            </a:r>
            <a:r>
              <a:rPr lang="ko-KR" altLang="en-US" sz="2400" b="1" dirty="0"/>
              <a:t>을 위한 </a:t>
            </a:r>
            <a:r>
              <a:rPr lang="en-US" altLang="ko-KR" sz="2400" b="1" dirty="0"/>
              <a:t>Train Test Split </a:t>
            </a:r>
            <a:r>
              <a:rPr lang="ko-KR" altLang="en-US" sz="2400" b="1" dirty="0"/>
              <a:t>진행</a:t>
            </a:r>
            <a:r>
              <a:rPr lang="en-US" altLang="ko-KR" sz="2400" b="1" dirty="0"/>
              <a:t>.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1641CC5-F9B6-469A-8CC6-2F4F24C9BC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49333"/>
              </p:ext>
            </p:extLst>
          </p:nvPr>
        </p:nvGraphicFramePr>
        <p:xfrm>
          <a:off x="2057401" y="3634764"/>
          <a:ext cx="8482012" cy="26338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2080">
                  <a:extLst>
                    <a:ext uri="{9D8B030D-6E8A-4147-A177-3AD203B41FA5}">
                      <a16:colId xmlns:a16="http://schemas.microsoft.com/office/drawing/2014/main" val="1087716615"/>
                    </a:ext>
                  </a:extLst>
                </a:gridCol>
                <a:gridCol w="3322432">
                  <a:extLst>
                    <a:ext uri="{9D8B030D-6E8A-4147-A177-3AD203B41FA5}">
                      <a16:colId xmlns:a16="http://schemas.microsoft.com/office/drawing/2014/main" val="401493074"/>
                    </a:ext>
                  </a:extLst>
                </a:gridCol>
                <a:gridCol w="2857500">
                  <a:extLst>
                    <a:ext uri="{9D8B030D-6E8A-4147-A177-3AD203B41FA5}">
                      <a16:colId xmlns:a16="http://schemas.microsoft.com/office/drawing/2014/main" val="264104612"/>
                    </a:ext>
                  </a:extLst>
                </a:gridCol>
              </a:tblGrid>
              <a:tr h="7080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구분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Training Dataset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</a:t>
                      </a:r>
                    </a:p>
                    <a:p>
                      <a:pPr algn="ctr" latinLnBrk="1"/>
                      <a:r>
                        <a:rPr lang="en-US" altLang="ko-KR" dirty="0"/>
                        <a:t>Dataset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220127"/>
                  </a:ext>
                </a:extLst>
              </a:tr>
              <a:tr h="10114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Percentage</a:t>
                      </a:r>
                    </a:p>
                    <a:p>
                      <a:pPr algn="ctr" latinLnBrk="1"/>
                      <a:r>
                        <a:rPr lang="en-US" altLang="ko-KR" b="1" dirty="0"/>
                        <a:t>(# of enterprises)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8</a:t>
                      </a:r>
                      <a:r>
                        <a:rPr lang="en-US" altLang="ko-KR" b="1" dirty="0" smtClean="0"/>
                        <a:t>0</a:t>
                      </a:r>
                      <a:r>
                        <a:rPr lang="en-US" altLang="ko-KR" b="1" dirty="0"/>
                        <a:t>%</a:t>
                      </a:r>
                    </a:p>
                    <a:p>
                      <a:pPr algn="ctr" latinLnBrk="1"/>
                      <a:r>
                        <a:rPr lang="en-US" altLang="ko-KR" b="1" dirty="0" smtClean="0"/>
                        <a:t>(4345 </a:t>
                      </a:r>
                      <a:r>
                        <a:rPr lang="ko-KR" altLang="en-US" b="1" dirty="0"/>
                        <a:t>개의 </a:t>
                      </a:r>
                      <a:r>
                        <a:rPr lang="en-US" altLang="ko-KR" b="1" dirty="0"/>
                        <a:t>record)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2</a:t>
                      </a:r>
                      <a:r>
                        <a:rPr lang="en-US" altLang="ko-KR" b="1" dirty="0" smtClean="0"/>
                        <a:t>0</a:t>
                      </a:r>
                      <a:r>
                        <a:rPr lang="en-US" altLang="ko-KR" b="1" dirty="0"/>
                        <a:t>%</a:t>
                      </a:r>
                    </a:p>
                    <a:p>
                      <a:pPr algn="ctr" latinLnBrk="1"/>
                      <a:r>
                        <a:rPr lang="en-US" altLang="ko-KR" b="1" dirty="0"/>
                        <a:t>(</a:t>
                      </a:r>
                      <a:r>
                        <a:rPr lang="en-US" altLang="ko-KR" b="1" dirty="0" smtClean="0"/>
                        <a:t>1087 </a:t>
                      </a:r>
                      <a:r>
                        <a:rPr lang="ko-KR" altLang="en-US" b="1" dirty="0"/>
                        <a:t>개의 </a:t>
                      </a:r>
                      <a:r>
                        <a:rPr lang="en-US" altLang="ko-KR" b="1" dirty="0"/>
                        <a:t>record)</a:t>
                      </a:r>
                      <a:endParaRPr lang="ko-KR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1130433"/>
                  </a:ext>
                </a:extLst>
              </a:tr>
              <a:tr h="9014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설명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2000</a:t>
                      </a:r>
                      <a:r>
                        <a:rPr lang="ko-KR" altLang="en-US" b="1" dirty="0"/>
                        <a:t>년</a:t>
                      </a:r>
                      <a:r>
                        <a:rPr lang="en-US" altLang="ko-KR" b="1" dirty="0"/>
                        <a:t> ~ 2016 </a:t>
                      </a:r>
                      <a:r>
                        <a:rPr lang="ko-KR" altLang="en-US" b="1" dirty="0"/>
                        <a:t>년의 </a:t>
                      </a:r>
                      <a:r>
                        <a:rPr lang="en-US" altLang="ko-KR" b="1" dirty="0"/>
                        <a:t>data.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Training data</a:t>
                      </a:r>
                      <a:r>
                        <a:rPr lang="ko-KR" altLang="en-US" b="1" dirty="0"/>
                        <a:t>로부터 </a:t>
                      </a:r>
                      <a:r>
                        <a:rPr lang="en-US" altLang="ko-KR" b="1" dirty="0"/>
                        <a:t>5</a:t>
                      </a:r>
                      <a:r>
                        <a:rPr lang="ko-KR" altLang="en-US" b="1" dirty="0"/>
                        <a:t>년 뒤의 데이터</a:t>
                      </a:r>
                      <a:r>
                        <a:rPr lang="en-US" altLang="ko-KR" b="1" dirty="0"/>
                        <a:t>. </a:t>
                      </a:r>
                    </a:p>
                    <a:p>
                      <a:pPr latinLnBrk="1"/>
                      <a:r>
                        <a:rPr lang="en-US" altLang="ko-KR" b="1" dirty="0"/>
                        <a:t>2005</a:t>
                      </a:r>
                      <a:r>
                        <a:rPr lang="ko-KR" altLang="en-US" b="1" dirty="0"/>
                        <a:t>년 </a:t>
                      </a:r>
                      <a:r>
                        <a:rPr lang="en-US" altLang="ko-KR" b="1" dirty="0"/>
                        <a:t>~ 2021</a:t>
                      </a:r>
                      <a:r>
                        <a:rPr lang="ko-KR" altLang="en-US" b="1" dirty="0"/>
                        <a:t>년의 </a:t>
                      </a:r>
                      <a:r>
                        <a:rPr lang="en-US" altLang="ko-KR" b="1" dirty="0"/>
                        <a:t>data</a:t>
                      </a:r>
                      <a:endParaRPr lang="ko-KR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8516494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56FDCC63-1494-495F-8EE0-5EE1CEB22F05}"/>
              </a:ext>
            </a:extLst>
          </p:cNvPr>
          <p:cNvSpPr txBox="1"/>
          <p:nvPr/>
        </p:nvSpPr>
        <p:spPr>
          <a:xfrm>
            <a:off x="1596963" y="1445354"/>
            <a:ext cx="10357472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3) Neural Network Training </a:t>
            </a:r>
            <a:r>
              <a:rPr lang="ko-KR" altLang="en-US" sz="2400" b="1" dirty="0"/>
              <a:t>을 위한 </a:t>
            </a:r>
            <a:r>
              <a:rPr lang="en-US" altLang="ko-KR" sz="2400" b="1" dirty="0"/>
              <a:t>Min-Max Scaling </a:t>
            </a:r>
            <a:r>
              <a:rPr lang="ko-KR" altLang="en-US" sz="2400" b="1" dirty="0"/>
              <a:t>진행</a:t>
            </a:r>
            <a:r>
              <a:rPr lang="en-US" altLang="ko-KR" sz="24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327464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5EB4C39-FB27-492D-AF7E-8B4A4C985A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461" t="22786" r="20307" b="185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8756FE-DE94-48FB-B3ED-3A8B6A062724}"/>
              </a:ext>
            </a:extLst>
          </p:cNvPr>
          <p:cNvSpPr txBox="1"/>
          <p:nvPr/>
        </p:nvSpPr>
        <p:spPr>
          <a:xfrm>
            <a:off x="4867092" y="3136612"/>
            <a:ext cx="21693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+mj-lt"/>
              </a:rPr>
              <a:t>4. EDA</a:t>
            </a:r>
            <a:endParaRPr lang="ko-KR" altLang="en-US" sz="32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79814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42211" y="-117962"/>
            <a:ext cx="7467600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HEAT MAP</a:t>
            </a:r>
            <a:r>
              <a:rPr lang="ko-KR" altLang="en-US" sz="2400" b="1" dirty="0"/>
              <a:t>을 통한 상관관계 시각화</a:t>
            </a:r>
            <a:endParaRPr lang="en-US" altLang="ko-KR" sz="2400" b="1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78428" y="423623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452FF405-DFC5-4CA9-977B-09370BF68E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175" t="21312" r="41435" b="11545"/>
          <a:stretch/>
        </p:blipFill>
        <p:spPr>
          <a:xfrm>
            <a:off x="4200526" y="476251"/>
            <a:ext cx="7191374" cy="64072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B7E96B-359B-4A4A-930B-E3DCF532683B}"/>
              </a:ext>
            </a:extLst>
          </p:cNvPr>
          <p:cNvSpPr txBox="1"/>
          <p:nvPr/>
        </p:nvSpPr>
        <p:spPr>
          <a:xfrm>
            <a:off x="897147" y="1189596"/>
            <a:ext cx="314145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smtClean="0"/>
              <a:t>변수들간의</a:t>
            </a:r>
            <a:endParaRPr lang="en-US" altLang="ko-KR" sz="2000" dirty="0" smtClean="0"/>
          </a:p>
          <a:p>
            <a:pPr>
              <a:lnSpc>
                <a:spcPct val="150000"/>
              </a:lnSpc>
            </a:pPr>
            <a:r>
              <a:rPr lang="ko-KR" altLang="en-US" sz="2000" dirty="0" smtClean="0"/>
              <a:t>상관관계를 </a:t>
            </a:r>
            <a:r>
              <a:rPr lang="ko-KR" altLang="en-US" sz="2000" dirty="0"/>
              <a:t>나타낸 </a:t>
            </a:r>
            <a:r>
              <a:rPr lang="en-US" altLang="ko-KR" sz="2000" dirty="0"/>
              <a:t>Heat </a:t>
            </a:r>
            <a:r>
              <a:rPr lang="en-US" altLang="ko-KR" sz="2000" dirty="0" smtClean="0"/>
              <a:t>Map</a:t>
            </a:r>
            <a:r>
              <a:rPr lang="ko-KR" altLang="en-US" sz="2000" dirty="0" smtClean="0"/>
              <a:t>은 우측과 같다</a:t>
            </a:r>
            <a:r>
              <a:rPr lang="en-US" altLang="ko-KR" sz="2000" dirty="0" smtClean="0"/>
              <a:t>.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ko-KR" altLang="en-US" sz="2000" dirty="0" smtClean="0"/>
              <a:t>다음 슬라이드에서는</a:t>
            </a:r>
            <a:endParaRPr lang="en-US" altLang="ko-KR" sz="2000" dirty="0" smtClean="0"/>
          </a:p>
          <a:p>
            <a:pPr>
              <a:lnSpc>
                <a:spcPct val="150000"/>
              </a:lnSpc>
            </a:pPr>
            <a:r>
              <a:rPr lang="ko-KR" altLang="en-US" sz="2000" dirty="0" smtClean="0"/>
              <a:t>종속변수인 </a:t>
            </a:r>
            <a:r>
              <a:rPr lang="en-US" altLang="ko-KR" sz="2000" dirty="0" smtClean="0"/>
              <a:t>5</a:t>
            </a:r>
            <a:r>
              <a:rPr lang="ko-KR" altLang="en-US" sz="2000" dirty="0" smtClean="0"/>
              <a:t>년간 시가총액의 </a:t>
            </a:r>
            <a:r>
              <a:rPr lang="ko-KR" altLang="en-US" sz="2000" dirty="0" err="1" smtClean="0"/>
              <a:t>증분인</a:t>
            </a:r>
            <a:r>
              <a:rPr lang="ko-KR" altLang="en-US" sz="2000" dirty="0" smtClean="0"/>
              <a:t> </a:t>
            </a:r>
            <a:r>
              <a:rPr lang="en-US" altLang="ko-KR" sz="2000" dirty="0" smtClean="0"/>
              <a:t>‘INC’</a:t>
            </a:r>
            <a:r>
              <a:rPr lang="ko-KR" altLang="en-US" sz="2000" dirty="0" smtClean="0"/>
              <a:t>와 다른 변수들 간의 상관관계를 정리하였다</a:t>
            </a:r>
            <a:r>
              <a:rPr lang="en-US" altLang="ko-KR" sz="2000" dirty="0" smtClean="0"/>
              <a:t>.</a:t>
            </a:r>
          </a:p>
          <a:p>
            <a:pPr>
              <a:lnSpc>
                <a:spcPct val="150000"/>
              </a:lnSpc>
            </a:pP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en-US" altLang="ko-KR" sz="1400" dirty="0" smtClean="0"/>
              <a:t>*</a:t>
            </a:r>
            <a:r>
              <a:rPr lang="ko-KR" altLang="en-US" sz="1400" dirty="0" smtClean="0"/>
              <a:t>본 </a:t>
            </a:r>
            <a:r>
              <a:rPr lang="en-US" altLang="ko-KR" sz="1400" dirty="0" err="1" smtClean="0"/>
              <a:t>Heatmap</a:t>
            </a:r>
            <a:r>
              <a:rPr lang="ko-KR" altLang="en-US" sz="1400" dirty="0" smtClean="0"/>
              <a:t>은 </a:t>
            </a:r>
            <a:r>
              <a:rPr lang="en-US" altLang="ko-KR" sz="1400" dirty="0" err="1" smtClean="0"/>
              <a:t>Train_data</a:t>
            </a:r>
            <a:r>
              <a:rPr lang="ko-KR" altLang="en-US" sz="1400" dirty="0" smtClean="0"/>
              <a:t>만을 활용하여 제작됨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2939069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42211" y="-117962"/>
            <a:ext cx="7467600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HEAT MAP</a:t>
            </a:r>
            <a:r>
              <a:rPr lang="ko-KR" altLang="en-US" sz="2400" b="1" dirty="0"/>
              <a:t>을 통한 상관관계 시각화</a:t>
            </a:r>
            <a:endParaRPr lang="en-US" altLang="ko-KR" sz="2400" b="1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78428" y="423623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7E991B1A-87A3-42CF-B38F-E343837B77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1608131"/>
              </p:ext>
            </p:extLst>
          </p:nvPr>
        </p:nvGraphicFramePr>
        <p:xfrm>
          <a:off x="1624014" y="626108"/>
          <a:ext cx="9512072" cy="55244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0272">
                  <a:extLst>
                    <a:ext uri="{9D8B030D-6E8A-4147-A177-3AD203B41FA5}">
                      <a16:colId xmlns:a16="http://schemas.microsoft.com/office/drawing/2014/main" val="264104612"/>
                    </a:ext>
                  </a:extLst>
                </a:gridCol>
                <a:gridCol w="6781800">
                  <a:extLst>
                    <a:ext uri="{9D8B030D-6E8A-4147-A177-3AD203B41FA5}">
                      <a16:colId xmlns:a16="http://schemas.microsoft.com/office/drawing/2014/main" val="3365779953"/>
                    </a:ext>
                  </a:extLst>
                </a:gridCol>
              </a:tblGrid>
              <a:tr h="30783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상관관계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항목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220127"/>
                  </a:ext>
                </a:extLst>
              </a:tr>
              <a:tr h="30783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강한 양의 상관관계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유동자산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총자본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당좌자산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현재 시가총액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1130433"/>
                  </a:ext>
                </a:extLst>
              </a:tr>
              <a:tr h="76957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양의 상관관계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비유동자산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유동부채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매출액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당기순이익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영업활동현금흐름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매출채권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재고자산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2979634"/>
                  </a:ext>
                </a:extLst>
              </a:tr>
              <a:tr h="30783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약한 양의 상관관계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-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61689"/>
                  </a:ext>
                </a:extLst>
              </a:tr>
              <a:tr h="215482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상관관계 미미함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dirty="0"/>
                        <a:t>비유동부채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자기자본 비율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 err="1"/>
                        <a:t>매출총이익률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부채비율</a:t>
                      </a:r>
                      <a:r>
                        <a:rPr lang="en-US" altLang="ko-KR" dirty="0"/>
                        <a:t>, 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dirty="0"/>
                        <a:t>매출액 증가율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총자산 증가율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영업이익 증가율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총자산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'</a:t>
                      </a:r>
                      <a:r>
                        <a:rPr lang="ko-KR" altLang="en-US" dirty="0"/>
                        <a:t>총자산증가율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전년동기</a:t>
                      </a:r>
                      <a:r>
                        <a:rPr lang="en-US" altLang="ko-KR" dirty="0"/>
                        <a:t>)(%)', '</a:t>
                      </a:r>
                      <a:r>
                        <a:rPr lang="ko-KR" altLang="en-US" dirty="0"/>
                        <a:t>영업이익증가율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전년동기</a:t>
                      </a:r>
                      <a:r>
                        <a:rPr lang="en-US" altLang="ko-KR" dirty="0"/>
                        <a:t>)(%)’,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'</a:t>
                      </a:r>
                      <a:r>
                        <a:rPr lang="ko-KR" altLang="en-US" dirty="0"/>
                        <a:t>총자산회전율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회</a:t>
                      </a:r>
                      <a:r>
                        <a:rPr lang="en-US" altLang="ko-KR" dirty="0"/>
                        <a:t>)', '</a:t>
                      </a:r>
                      <a:r>
                        <a:rPr lang="ko-KR" altLang="en-US" dirty="0"/>
                        <a:t>총자산회전율</a:t>
                      </a:r>
                      <a:r>
                        <a:rPr lang="en-US" altLang="ko-KR" dirty="0"/>
                        <a:t>(3</a:t>
                      </a:r>
                      <a:r>
                        <a:rPr lang="ko-KR" altLang="en-US" dirty="0" err="1"/>
                        <a:t>년평균</a:t>
                      </a:r>
                      <a:r>
                        <a:rPr lang="en-US" altLang="ko-KR" dirty="0"/>
                        <a:t>)(</a:t>
                      </a:r>
                      <a:r>
                        <a:rPr lang="ko-KR" altLang="en-US" dirty="0"/>
                        <a:t>회</a:t>
                      </a:r>
                      <a:r>
                        <a:rPr lang="en-US" altLang="ko-KR" dirty="0"/>
                        <a:t>)’, 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'ROE(</a:t>
                      </a:r>
                      <a:r>
                        <a:rPr lang="ko-KR" altLang="en-US" dirty="0"/>
                        <a:t>영업이익</a:t>
                      </a:r>
                      <a:r>
                        <a:rPr lang="en-US" altLang="ko-KR" dirty="0"/>
                        <a:t>)(%)', 'ROE(</a:t>
                      </a:r>
                      <a:r>
                        <a:rPr lang="ko-KR" altLang="en-US" dirty="0"/>
                        <a:t>영업이익</a:t>
                      </a:r>
                      <a:r>
                        <a:rPr lang="en-US" altLang="ko-KR" dirty="0"/>
                        <a:t>,3</a:t>
                      </a:r>
                      <a:r>
                        <a:rPr lang="ko-KR" altLang="en-US" dirty="0" err="1"/>
                        <a:t>년평균</a:t>
                      </a:r>
                      <a:r>
                        <a:rPr lang="en-US" altLang="ko-KR" dirty="0"/>
                        <a:t>)(%),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dirty="0"/>
                        <a:t>한국 기준금리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미국 기준금리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소비자 물가지수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9425021"/>
                  </a:ext>
                </a:extLst>
              </a:tr>
              <a:tr h="30783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약한 음의 상관관계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-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1520416"/>
                  </a:ext>
                </a:extLst>
              </a:tr>
              <a:tr h="30783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음의 상관관계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-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0178918"/>
                  </a:ext>
                </a:extLst>
              </a:tr>
              <a:tr h="30783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강한 음의 상관관계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-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8708598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BBFB803-F5E9-41B7-BDC8-75959A7DDE58}"/>
              </a:ext>
            </a:extLst>
          </p:cNvPr>
          <p:cNvSpPr txBox="1"/>
          <p:nvPr/>
        </p:nvSpPr>
        <p:spPr>
          <a:xfrm>
            <a:off x="1578428" y="6299619"/>
            <a:ext cx="11842594" cy="373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/>
              <a:t>*:</a:t>
            </a:r>
            <a:r>
              <a:rPr lang="ko-KR" altLang="en-US" sz="1400" dirty="0"/>
              <a:t> 강한 상관관계</a:t>
            </a:r>
            <a:r>
              <a:rPr lang="en-US" altLang="ko-KR" sz="1400" dirty="0"/>
              <a:t>: </a:t>
            </a:r>
            <a:r>
              <a:rPr lang="en-US" altLang="ko-KR" sz="1400" dirty="0" err="1"/>
              <a:t>pearson</a:t>
            </a:r>
            <a:r>
              <a:rPr lang="en-US" altLang="ko-KR" sz="1400" dirty="0"/>
              <a:t> </a:t>
            </a:r>
            <a:r>
              <a:rPr lang="ko-KR" altLang="en-US" sz="1400" dirty="0"/>
              <a:t>상관계수 </a:t>
            </a:r>
            <a:r>
              <a:rPr lang="en-US" altLang="ko-KR" sz="1400" dirty="0"/>
              <a:t>0.7 </a:t>
            </a:r>
            <a:r>
              <a:rPr lang="ko-KR" altLang="en-US" sz="1400" dirty="0"/>
              <a:t>이상</a:t>
            </a:r>
            <a:r>
              <a:rPr lang="en-US" altLang="ko-KR" sz="1400" dirty="0"/>
              <a:t>,</a:t>
            </a:r>
            <a:r>
              <a:rPr lang="ko-KR" altLang="en-US" sz="1400" dirty="0"/>
              <a:t> 상관관계</a:t>
            </a:r>
            <a:r>
              <a:rPr lang="en-US" altLang="ko-KR" sz="1400" dirty="0"/>
              <a:t>: </a:t>
            </a:r>
            <a:r>
              <a:rPr lang="ko-KR" altLang="en-US" sz="1400" dirty="0"/>
              <a:t>상관계수 </a:t>
            </a:r>
            <a:r>
              <a:rPr lang="en-US" altLang="ko-KR" sz="1400" dirty="0"/>
              <a:t>0.3 </a:t>
            </a:r>
            <a:r>
              <a:rPr lang="ko-KR" altLang="en-US" sz="1400" dirty="0"/>
              <a:t>이상</a:t>
            </a:r>
            <a:r>
              <a:rPr lang="en-US" altLang="ko-KR" sz="1400" dirty="0"/>
              <a:t>., </a:t>
            </a:r>
            <a:r>
              <a:rPr lang="ko-KR" altLang="en-US" sz="1400" dirty="0"/>
              <a:t>상관관계 미미함</a:t>
            </a:r>
            <a:r>
              <a:rPr lang="en-US" altLang="ko-KR" sz="1400" dirty="0"/>
              <a:t>: 0.1 ~ -.0.1</a:t>
            </a:r>
          </a:p>
        </p:txBody>
      </p:sp>
    </p:spTree>
    <p:extLst>
      <p:ext uri="{BB962C8B-B14F-4D97-AF65-F5344CB8AC3E}">
        <p14:creationId xmlns:p14="http://schemas.microsoft.com/office/powerpoint/2010/main" val="3685067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1578428" y="568034"/>
            <a:ext cx="7467600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/>
              <a:t>기준 금리 변동에 따른 소비자 물가지수 </a:t>
            </a:r>
            <a:endParaRPr lang="en-US" altLang="ko-KR" sz="2400" b="1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78428" y="423623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814D54DE-BD78-41EE-A5E2-6A48EF6AC9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50" t="46787" r="54375" b="27142"/>
          <a:stretch/>
        </p:blipFill>
        <p:spPr>
          <a:xfrm>
            <a:off x="293914" y="1774371"/>
            <a:ext cx="5878286" cy="39406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5130287-A8CB-4C4F-B53C-96D6AAE1BE43}"/>
              </a:ext>
            </a:extLst>
          </p:cNvPr>
          <p:cNvSpPr txBox="1"/>
          <p:nvPr/>
        </p:nvSpPr>
        <p:spPr>
          <a:xfrm>
            <a:off x="6890657" y="1774371"/>
            <a:ext cx="450668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기준금리</a:t>
            </a:r>
            <a:r>
              <a:rPr lang="en-US" altLang="ko-KR" dirty="0"/>
              <a:t>, </a:t>
            </a:r>
            <a:r>
              <a:rPr lang="ko-KR" altLang="en-US" dirty="0"/>
              <a:t>소비자 물가지수 등락추이를 용이하게 살펴보고자 </a:t>
            </a:r>
            <a:r>
              <a:rPr lang="en-US" altLang="ko-KR" dirty="0"/>
              <a:t>Min-Max Scaling </a:t>
            </a:r>
            <a:r>
              <a:rPr lang="ko-KR" altLang="en-US" dirty="0"/>
              <a:t>진행하였다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좌측의 표를 통해 다음의 내용을 알 수 있다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b="1" dirty="0" err="1"/>
              <a:t>i</a:t>
            </a:r>
            <a:r>
              <a:rPr lang="en-US" altLang="ko-KR" b="1" dirty="0"/>
              <a:t>)</a:t>
            </a:r>
            <a:r>
              <a:rPr lang="en-US" altLang="ko-KR" dirty="0"/>
              <a:t> </a:t>
            </a:r>
            <a:r>
              <a:rPr lang="ko-KR" altLang="en-US" dirty="0"/>
              <a:t>소비자 물가지수는 꾸준히 상승해왔다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b="1" dirty="0"/>
              <a:t>ii)</a:t>
            </a:r>
            <a:r>
              <a:rPr lang="ko-KR" altLang="en-US" dirty="0"/>
              <a:t> 기준 금리는 중간에 등락이 있지만 결국 내리고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b="1" dirty="0"/>
              <a:t>iii)</a:t>
            </a:r>
            <a:r>
              <a:rPr lang="en-US" altLang="ko-KR" dirty="0"/>
              <a:t> </a:t>
            </a:r>
            <a:r>
              <a:rPr lang="ko-KR" altLang="en-US" dirty="0"/>
              <a:t>한국 기준금리와 미국 기준금리는 비슷한 움직임을 보인다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b="1" dirty="0"/>
              <a:t>iv)</a:t>
            </a:r>
            <a:r>
              <a:rPr lang="en-US" altLang="ko-KR" dirty="0"/>
              <a:t> </a:t>
            </a:r>
            <a:r>
              <a:rPr lang="ko-KR" altLang="en-US" dirty="0"/>
              <a:t>미국 기준 금리가 한국 기준 금리보다 조금 더 빠르게 </a:t>
            </a:r>
            <a:r>
              <a:rPr lang="ko-KR" altLang="en-US" dirty="0" smtClean="0"/>
              <a:t>움직인다</a:t>
            </a:r>
            <a:r>
              <a:rPr lang="en-US" altLang="ko-KR" dirty="0" smtClean="0"/>
              <a:t>. </a:t>
            </a:r>
            <a:r>
              <a:rPr lang="ko-KR" altLang="en-US" dirty="0"/>
              <a:t>한국은 미국 기준 금리의 등락 움직임을 조금 늦게 따가는 경향을 보인다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CB5D45-1E89-42F2-9C51-F4EB1AB06CE5}"/>
              </a:ext>
            </a:extLst>
          </p:cNvPr>
          <p:cNvSpPr txBox="1"/>
          <p:nvPr/>
        </p:nvSpPr>
        <p:spPr>
          <a:xfrm>
            <a:off x="-10886" y="1242085"/>
            <a:ext cx="723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[Min-Max</a:t>
            </a:r>
            <a:r>
              <a:rPr lang="ko-KR" altLang="en-US" b="1" dirty="0"/>
              <a:t> </a:t>
            </a:r>
            <a:r>
              <a:rPr lang="en-US" altLang="ko-KR" b="1" dirty="0"/>
              <a:t>Scaled</a:t>
            </a:r>
            <a:r>
              <a:rPr lang="ko-KR" altLang="en-US" b="1" dirty="0"/>
              <a:t> 된 한국</a:t>
            </a:r>
            <a:r>
              <a:rPr lang="en-US" altLang="ko-KR" b="1" dirty="0"/>
              <a:t>, </a:t>
            </a:r>
            <a:r>
              <a:rPr lang="ko-KR" altLang="en-US" b="1" dirty="0"/>
              <a:t>미국 기준금리와 소비자 물가지수 추이</a:t>
            </a:r>
            <a:r>
              <a:rPr lang="en-US" altLang="ko-KR" b="1" dirty="0"/>
              <a:t>]</a:t>
            </a:r>
            <a:endParaRPr lang="ko-KR" alt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0396E9-1D44-459E-B940-CA76DBD62F6D}"/>
              </a:ext>
            </a:extLst>
          </p:cNvPr>
          <p:cNvSpPr txBox="1"/>
          <p:nvPr/>
        </p:nvSpPr>
        <p:spPr>
          <a:xfrm>
            <a:off x="1733436" y="-137399"/>
            <a:ext cx="7467600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EDA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130287-A8CB-4C4F-B53C-96D6AAE1BE43}"/>
              </a:ext>
            </a:extLst>
          </p:cNvPr>
          <p:cNvSpPr txBox="1"/>
          <p:nvPr/>
        </p:nvSpPr>
        <p:spPr>
          <a:xfrm>
            <a:off x="625004" y="5837021"/>
            <a:ext cx="45066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K</a:t>
            </a:r>
            <a:r>
              <a:rPr lang="en-US" altLang="ko-KR" dirty="0" err="1" smtClean="0"/>
              <a:t>r_rate</a:t>
            </a:r>
            <a:r>
              <a:rPr lang="en-US" altLang="ko-KR" dirty="0" smtClean="0"/>
              <a:t>: </a:t>
            </a:r>
            <a:r>
              <a:rPr lang="ko-KR" altLang="en-US" dirty="0" smtClean="0"/>
              <a:t>한국은행 기준금리</a:t>
            </a:r>
            <a:r>
              <a:rPr lang="en-US" altLang="ko-KR" dirty="0" smtClean="0"/>
              <a:t> </a:t>
            </a:r>
          </a:p>
          <a:p>
            <a:r>
              <a:rPr lang="en-US" altLang="ko-KR" dirty="0" err="1" smtClean="0"/>
              <a:t>Us_rate</a:t>
            </a:r>
            <a:r>
              <a:rPr lang="en-US" altLang="ko-KR" dirty="0" smtClean="0"/>
              <a:t>: </a:t>
            </a:r>
            <a:r>
              <a:rPr lang="ko-KR" altLang="en-US" dirty="0" smtClean="0"/>
              <a:t>미연방준비제도 기준금리</a:t>
            </a:r>
            <a:r>
              <a:rPr lang="en-US" altLang="ko-KR" dirty="0" smtClean="0"/>
              <a:t> </a:t>
            </a:r>
          </a:p>
          <a:p>
            <a:r>
              <a:rPr lang="en-US" altLang="ko-KR" dirty="0" err="1" smtClean="0"/>
              <a:t>Cpi</a:t>
            </a:r>
            <a:r>
              <a:rPr lang="en-US" altLang="ko-KR" dirty="0" smtClean="0"/>
              <a:t> : </a:t>
            </a:r>
            <a:r>
              <a:rPr lang="ko-KR" altLang="en-US" dirty="0" smtClean="0"/>
              <a:t>소비자 물가지수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666790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5EB4C39-FB27-492D-AF7E-8B4A4C985A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461" t="22786" r="20307" b="185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8756FE-DE94-48FB-B3ED-3A8B6A062724}"/>
              </a:ext>
            </a:extLst>
          </p:cNvPr>
          <p:cNvSpPr txBox="1"/>
          <p:nvPr/>
        </p:nvSpPr>
        <p:spPr>
          <a:xfrm>
            <a:off x="4867091" y="3136612"/>
            <a:ext cx="2596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+mj-lt"/>
              </a:rPr>
              <a:t>5. </a:t>
            </a:r>
            <a:r>
              <a:rPr lang="ko-KR" altLang="en-US" sz="3200" b="1" dirty="0">
                <a:solidFill>
                  <a:schemeClr val="bg1"/>
                </a:solidFill>
                <a:latin typeface="+mj-lt"/>
              </a:rPr>
              <a:t>실험 진행</a:t>
            </a:r>
          </a:p>
        </p:txBody>
      </p:sp>
    </p:spTree>
    <p:extLst>
      <p:ext uri="{BB962C8B-B14F-4D97-AF65-F5344CB8AC3E}">
        <p14:creationId xmlns:p14="http://schemas.microsoft.com/office/powerpoint/2010/main" val="34303780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42211" y="-117962"/>
            <a:ext cx="7467600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5. </a:t>
            </a:r>
            <a:r>
              <a:rPr lang="ko-KR" altLang="en-US" sz="2400" b="1" dirty="0"/>
              <a:t>실험 진행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78428" y="423623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1674A62-1BDB-467F-AC42-F85F8566FF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047407"/>
              </p:ext>
            </p:extLst>
          </p:nvPr>
        </p:nvGraphicFramePr>
        <p:xfrm>
          <a:off x="205132" y="1994784"/>
          <a:ext cx="4613005" cy="13526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2601">
                  <a:extLst>
                    <a:ext uri="{9D8B030D-6E8A-4147-A177-3AD203B41FA5}">
                      <a16:colId xmlns:a16="http://schemas.microsoft.com/office/drawing/2014/main" val="488128248"/>
                    </a:ext>
                  </a:extLst>
                </a:gridCol>
                <a:gridCol w="922601">
                  <a:extLst>
                    <a:ext uri="{9D8B030D-6E8A-4147-A177-3AD203B41FA5}">
                      <a16:colId xmlns:a16="http://schemas.microsoft.com/office/drawing/2014/main" val="89444400"/>
                    </a:ext>
                  </a:extLst>
                </a:gridCol>
                <a:gridCol w="561221">
                  <a:extLst>
                    <a:ext uri="{9D8B030D-6E8A-4147-A177-3AD203B41FA5}">
                      <a16:colId xmlns:a16="http://schemas.microsoft.com/office/drawing/2014/main" val="3021642676"/>
                    </a:ext>
                  </a:extLst>
                </a:gridCol>
                <a:gridCol w="1283981">
                  <a:extLst>
                    <a:ext uri="{9D8B030D-6E8A-4147-A177-3AD203B41FA5}">
                      <a16:colId xmlns:a16="http://schemas.microsoft.com/office/drawing/2014/main" val="1927902525"/>
                    </a:ext>
                  </a:extLst>
                </a:gridCol>
                <a:gridCol w="922601">
                  <a:extLst>
                    <a:ext uri="{9D8B030D-6E8A-4147-A177-3AD203B41FA5}">
                      <a16:colId xmlns:a16="http://schemas.microsoft.com/office/drawing/2014/main" val="1087177467"/>
                    </a:ext>
                  </a:extLst>
                </a:gridCol>
              </a:tblGrid>
              <a:tr h="4339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유동자산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비유동자산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소비자</a:t>
                      </a:r>
                      <a:endParaRPr lang="en-US" altLang="ko-KR" sz="1200" dirty="0"/>
                    </a:p>
                    <a:p>
                      <a:pPr algn="ctr" latinLnBrk="1"/>
                      <a:r>
                        <a:rPr lang="ko-KR" altLang="en-US" sz="1200" dirty="0"/>
                        <a:t>물가지수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기준금리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270027"/>
                  </a:ext>
                </a:extLst>
              </a:tr>
              <a:tr h="29848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66181"/>
                  </a:ext>
                </a:extLst>
              </a:tr>
              <a:tr h="29848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189992"/>
                  </a:ext>
                </a:extLst>
              </a:tr>
              <a:tr h="29848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072770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047ABDA-6982-4F3A-978A-63B4FDB6460F}"/>
              </a:ext>
            </a:extLst>
          </p:cNvPr>
          <p:cNvSpPr txBox="1"/>
          <p:nvPr/>
        </p:nvSpPr>
        <p:spPr>
          <a:xfrm>
            <a:off x="906526" y="1469622"/>
            <a:ext cx="342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[Preprocessed Data Frame]</a:t>
            </a:r>
            <a:endParaRPr lang="ko-KR" altLang="en-US" b="1" dirty="0"/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95D0CD18-8465-4584-9951-2745C1984956}"/>
              </a:ext>
            </a:extLst>
          </p:cNvPr>
          <p:cNvSpPr/>
          <p:nvPr/>
        </p:nvSpPr>
        <p:spPr>
          <a:xfrm>
            <a:off x="4885120" y="2440459"/>
            <a:ext cx="1742192" cy="2224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831DAEF1-8E16-4A79-96FF-28442B845636}"/>
              </a:ext>
            </a:extLst>
          </p:cNvPr>
          <p:cNvSpPr/>
          <p:nvPr/>
        </p:nvSpPr>
        <p:spPr>
          <a:xfrm rot="1789636">
            <a:off x="4787951" y="3084111"/>
            <a:ext cx="1753010" cy="2224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5572EF98-018F-4BA2-BB24-E42EC3C25EE2}"/>
              </a:ext>
            </a:extLst>
          </p:cNvPr>
          <p:cNvSpPr/>
          <p:nvPr/>
        </p:nvSpPr>
        <p:spPr>
          <a:xfrm rot="20107651">
            <a:off x="4809389" y="1868432"/>
            <a:ext cx="1857282" cy="2224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DA41049C-91B1-49DF-989A-8E074B5C38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233" t="32704" r="37134" b="39431"/>
          <a:stretch/>
        </p:blipFill>
        <p:spPr>
          <a:xfrm>
            <a:off x="6814752" y="841668"/>
            <a:ext cx="1778564" cy="104675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711C092-3006-42C3-B8E1-E283E87486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348" t="25045" r="36216" b="50000"/>
          <a:stretch/>
        </p:blipFill>
        <p:spPr>
          <a:xfrm>
            <a:off x="6720255" y="2185745"/>
            <a:ext cx="1991340" cy="982966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20EA7624-B853-4F9E-BB7F-604BA9E63E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088" t="38829" r="37712" b="52040"/>
          <a:stretch/>
        </p:blipFill>
        <p:spPr>
          <a:xfrm>
            <a:off x="6766872" y="3727763"/>
            <a:ext cx="2037318" cy="57496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95601EB-6B47-463A-8A73-387349036854}"/>
              </a:ext>
            </a:extLst>
          </p:cNvPr>
          <p:cNvSpPr txBox="1"/>
          <p:nvPr/>
        </p:nvSpPr>
        <p:spPr>
          <a:xfrm>
            <a:off x="6766871" y="555249"/>
            <a:ext cx="1991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Neural Network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DC5A34B-FC81-45A3-BD90-90C6C54C0F29}"/>
              </a:ext>
            </a:extLst>
          </p:cNvPr>
          <p:cNvSpPr txBox="1"/>
          <p:nvPr/>
        </p:nvSpPr>
        <p:spPr>
          <a:xfrm>
            <a:off x="6766871" y="1938230"/>
            <a:ext cx="1991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Random Forest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F99FAEC-05C0-4FBA-BB4A-9F348866F7F7}"/>
              </a:ext>
            </a:extLst>
          </p:cNvPr>
          <p:cNvSpPr txBox="1"/>
          <p:nvPr/>
        </p:nvSpPr>
        <p:spPr>
          <a:xfrm>
            <a:off x="6766871" y="3380157"/>
            <a:ext cx="1991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XG-boost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4B12102-3C27-4B06-BD7B-84778F69C353}"/>
              </a:ext>
            </a:extLst>
          </p:cNvPr>
          <p:cNvSpPr txBox="1"/>
          <p:nvPr/>
        </p:nvSpPr>
        <p:spPr>
          <a:xfrm>
            <a:off x="880566" y="4980153"/>
            <a:ext cx="99904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Research Question</a:t>
            </a:r>
            <a:r>
              <a:rPr lang="ko-KR" altLang="en-US" b="1" dirty="0"/>
              <a:t>을 해결하기 위한 </a:t>
            </a:r>
            <a:r>
              <a:rPr lang="en-US" altLang="ko-KR" b="1" dirty="0"/>
              <a:t>Objectives</a:t>
            </a:r>
          </a:p>
          <a:p>
            <a:endParaRPr lang="en-US" altLang="ko-KR" b="1" dirty="0"/>
          </a:p>
          <a:p>
            <a:r>
              <a:rPr lang="en-US" altLang="ko-KR" b="1" dirty="0"/>
              <a:t>1. </a:t>
            </a:r>
            <a:r>
              <a:rPr lang="ko-KR" altLang="en-US" b="1" dirty="0"/>
              <a:t>거시 경제</a:t>
            </a:r>
            <a:r>
              <a:rPr lang="en-US" altLang="ko-KR" b="1" dirty="0"/>
              <a:t> </a:t>
            </a:r>
            <a:r>
              <a:rPr lang="ko-KR" altLang="en-US" b="1" dirty="0"/>
              <a:t>지표 포함</a:t>
            </a:r>
            <a:r>
              <a:rPr lang="en-US" altLang="ko-KR" b="1" dirty="0"/>
              <a:t>, </a:t>
            </a:r>
            <a:r>
              <a:rPr lang="ko-KR" altLang="en-US" b="1" dirty="0"/>
              <a:t>미포함 시 학습 성능 비교</a:t>
            </a:r>
            <a:endParaRPr lang="en-US" altLang="ko-KR" b="1" dirty="0"/>
          </a:p>
          <a:p>
            <a:r>
              <a:rPr lang="en-US" altLang="ko-KR" b="1" dirty="0"/>
              <a:t>2. </a:t>
            </a:r>
            <a:r>
              <a:rPr lang="ko-KR" altLang="en-US" b="1" dirty="0"/>
              <a:t>통계적으로 유의미한 변수 포함</a:t>
            </a:r>
            <a:r>
              <a:rPr lang="en-US" altLang="ko-KR" b="1" dirty="0"/>
              <a:t>, </a:t>
            </a:r>
            <a:r>
              <a:rPr lang="ko-KR" altLang="en-US" b="1" dirty="0"/>
              <a:t>미포함 시 학습 성능 비교</a:t>
            </a:r>
            <a:r>
              <a:rPr lang="en-US" altLang="ko-KR" b="1" dirty="0"/>
              <a:t>.</a:t>
            </a:r>
          </a:p>
          <a:p>
            <a:r>
              <a:rPr lang="en-US" altLang="ko-KR" b="1" dirty="0"/>
              <a:t>3. </a:t>
            </a:r>
            <a:r>
              <a:rPr lang="ko-KR" altLang="en-US" b="1" dirty="0" smtClean="0"/>
              <a:t>활용된 모델 </a:t>
            </a:r>
            <a:r>
              <a:rPr lang="ko-KR" altLang="en-US" b="1" dirty="0"/>
              <a:t>별 성능 </a:t>
            </a:r>
            <a:r>
              <a:rPr lang="ko-KR" altLang="en-US" b="1" dirty="0" smtClean="0"/>
              <a:t>비교</a:t>
            </a:r>
            <a:r>
              <a:rPr lang="en-US" altLang="ko-KR" b="1" dirty="0" smtClean="0"/>
              <a:t>()</a:t>
            </a:r>
            <a:endParaRPr lang="ko-KR" altLang="en-US" b="1" dirty="0"/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6244A195-A47C-4353-9CD7-6B458CBE4666}"/>
              </a:ext>
            </a:extLst>
          </p:cNvPr>
          <p:cNvSpPr/>
          <p:nvPr/>
        </p:nvSpPr>
        <p:spPr>
          <a:xfrm rot="1789636">
            <a:off x="8641800" y="1538207"/>
            <a:ext cx="1624748" cy="2224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AA5EAF9C-69E6-4C26-AE50-D9ABF561AE58}"/>
              </a:ext>
            </a:extLst>
          </p:cNvPr>
          <p:cNvSpPr/>
          <p:nvPr/>
        </p:nvSpPr>
        <p:spPr>
          <a:xfrm rot="19730233">
            <a:off x="8754547" y="3498590"/>
            <a:ext cx="1485691" cy="2224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0F112338-4E71-42BE-A53E-BC2DED775846}"/>
              </a:ext>
            </a:extLst>
          </p:cNvPr>
          <p:cNvSpPr/>
          <p:nvPr/>
        </p:nvSpPr>
        <p:spPr>
          <a:xfrm>
            <a:off x="8804190" y="2551854"/>
            <a:ext cx="1386405" cy="2224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E3D2395-25E8-48A9-B9A1-EEB0A0A1B35F}"/>
              </a:ext>
            </a:extLst>
          </p:cNvPr>
          <p:cNvSpPr txBox="1"/>
          <p:nvPr/>
        </p:nvSpPr>
        <p:spPr>
          <a:xfrm>
            <a:off x="10190595" y="2363169"/>
            <a:ext cx="21426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5</a:t>
            </a:r>
            <a:r>
              <a:rPr lang="ko-KR" altLang="en-US" b="1" dirty="0"/>
              <a:t>년 뒤 시가총액의 증분 예측</a:t>
            </a:r>
            <a:endParaRPr lang="en-US" altLang="ko-KR" b="1" dirty="0"/>
          </a:p>
          <a:p>
            <a:r>
              <a:rPr lang="en-US" altLang="ko-KR" dirty="0"/>
              <a:t>(5</a:t>
            </a:r>
            <a:r>
              <a:rPr lang="ko-KR" altLang="en-US" dirty="0"/>
              <a:t>년 뒤 시가총액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현재 시가총액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471539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42211" y="-117962"/>
            <a:ext cx="8689632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5. </a:t>
            </a:r>
            <a:r>
              <a:rPr lang="ko-KR" altLang="en-US" sz="2400" b="1" dirty="0"/>
              <a:t>실험 진행 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78428" y="423623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074B7DC-0665-41A1-AEF5-36F0AC6514A2}"/>
              </a:ext>
            </a:extLst>
          </p:cNvPr>
          <p:cNvSpPr txBox="1"/>
          <p:nvPr/>
        </p:nvSpPr>
        <p:spPr>
          <a:xfrm>
            <a:off x="2659643" y="711106"/>
            <a:ext cx="8502727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1. </a:t>
            </a:r>
            <a:r>
              <a:rPr lang="ko-KR" altLang="en-US" sz="2400" b="1" dirty="0"/>
              <a:t>거시경제 지표 미포함</a:t>
            </a:r>
            <a:r>
              <a:rPr lang="en-US" altLang="ko-KR" sz="2400" b="1" dirty="0"/>
              <a:t>/</a:t>
            </a:r>
            <a:r>
              <a:rPr lang="ko-KR" altLang="en-US" sz="2400" b="1" dirty="0"/>
              <a:t>포함 시 성능 비교 </a:t>
            </a:r>
            <a:r>
              <a:rPr lang="en-US" altLang="ko-KR" sz="2400" b="1" dirty="0"/>
              <a:t>– Adjusted R2</a:t>
            </a:r>
            <a:endParaRPr lang="ko-KR" altLang="en-US" sz="2400" b="1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DA668CE-2DC5-493C-8582-6B550576CC23}"/>
              </a:ext>
            </a:extLst>
          </p:cNvPr>
          <p:cNvSpPr txBox="1"/>
          <p:nvPr/>
        </p:nvSpPr>
        <p:spPr>
          <a:xfrm>
            <a:off x="1182028" y="5037211"/>
            <a:ext cx="11009971" cy="1682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Adjusted R square </a:t>
            </a:r>
            <a:r>
              <a:rPr lang="ko-KR" altLang="en-US" sz="2400" b="1" dirty="0"/>
              <a:t>값을 기준으로 </a:t>
            </a:r>
            <a:r>
              <a:rPr lang="en-US" altLang="ko-KR" sz="2400" b="1" dirty="0"/>
              <a:t>ANN, XG-Boost</a:t>
            </a:r>
            <a:r>
              <a:rPr lang="ko-KR" altLang="en-US" sz="2400" b="1" dirty="0"/>
              <a:t>에서 향상된 성능을 보인다</a:t>
            </a:r>
            <a:r>
              <a:rPr lang="en-US" altLang="ko-KR" sz="2400" b="1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b="1" dirty="0"/>
              <a:t>이는 거시경제 </a:t>
            </a:r>
            <a:r>
              <a:rPr lang="en-US" altLang="ko-KR" sz="2400" b="1" dirty="0"/>
              <a:t>Feature</a:t>
            </a:r>
            <a:r>
              <a:rPr lang="ko-KR" altLang="en-US" sz="2400" b="1" dirty="0"/>
              <a:t>를 </a:t>
            </a:r>
            <a:r>
              <a:rPr lang="ko-KR" altLang="en-US" sz="2400" b="1" dirty="0" err="1"/>
              <a:t>추가함으로서</a:t>
            </a:r>
            <a:r>
              <a:rPr lang="ko-KR" altLang="en-US" sz="2400" b="1" dirty="0"/>
              <a:t> 모델의 설명력이 좋아졌다는 것을 </a:t>
            </a:r>
            <a:endParaRPr lang="en-US" altLang="ko-KR" sz="2400" b="1" dirty="0"/>
          </a:p>
          <a:p>
            <a:pPr>
              <a:lnSpc>
                <a:spcPct val="150000"/>
              </a:lnSpc>
            </a:pPr>
            <a:r>
              <a:rPr lang="ko-KR" altLang="en-US" sz="2400" b="1" dirty="0"/>
              <a:t>의미한다</a:t>
            </a:r>
            <a:r>
              <a:rPr lang="en-US" altLang="ko-KR" sz="2400" b="1" dirty="0"/>
              <a:t>.</a:t>
            </a:r>
            <a:endParaRPr lang="ko-KR" altLang="en-US" sz="2400" b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EC95040-8B2D-4224-8695-F6759D5553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17" t="44650" r="71516" b="46053"/>
          <a:stretch/>
        </p:blipFill>
        <p:spPr>
          <a:xfrm>
            <a:off x="2225198" y="1941413"/>
            <a:ext cx="6953469" cy="2804507"/>
          </a:xfrm>
          <a:prstGeom prst="rect">
            <a:avLst/>
          </a:prstGeom>
        </p:spPr>
      </p:pic>
      <p:sp>
        <p:nvSpPr>
          <p:cNvPr id="4" name="액자 3">
            <a:extLst>
              <a:ext uri="{FF2B5EF4-FFF2-40B4-BE49-F238E27FC236}">
                <a16:creationId xmlns:a16="http://schemas.microsoft.com/office/drawing/2014/main" id="{BEBC7F79-C58B-409F-A6D5-4E29F5417682}"/>
              </a:ext>
            </a:extLst>
          </p:cNvPr>
          <p:cNvSpPr/>
          <p:nvPr/>
        </p:nvSpPr>
        <p:spPr>
          <a:xfrm>
            <a:off x="7033797" y="2015508"/>
            <a:ext cx="2274271" cy="2684700"/>
          </a:xfrm>
          <a:prstGeom prst="frame">
            <a:avLst>
              <a:gd name="adj1" fmla="val 61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A668CE-2DC5-493C-8582-6B550576CC23}"/>
              </a:ext>
            </a:extLst>
          </p:cNvPr>
          <p:cNvSpPr txBox="1"/>
          <p:nvPr/>
        </p:nvSpPr>
        <p:spPr>
          <a:xfrm>
            <a:off x="1" y="2856744"/>
            <a:ext cx="2346384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 smtClean="0"/>
              <a:t>(Artificial Neural Network)</a:t>
            </a:r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 </a:t>
            </a:r>
            <a:r>
              <a:rPr lang="en-US" altLang="ko-KR" sz="1400" dirty="0" smtClean="0"/>
              <a:t>           Random Forest</a:t>
            </a:r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 smtClean="0"/>
              <a:t>            XG-Boost</a:t>
            </a:r>
            <a:endParaRPr lang="ko-KR" alt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A668CE-2DC5-493C-8582-6B550576CC23}"/>
              </a:ext>
            </a:extLst>
          </p:cNvPr>
          <p:cNvSpPr txBox="1"/>
          <p:nvPr/>
        </p:nvSpPr>
        <p:spPr>
          <a:xfrm>
            <a:off x="4773478" y="1525915"/>
            <a:ext cx="679490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 smtClean="0"/>
              <a:t>거시경제 </a:t>
            </a:r>
            <a:r>
              <a:rPr lang="ko-KR" altLang="en-US" sz="1400" dirty="0"/>
              <a:t>지표 미포함 </a:t>
            </a:r>
            <a:r>
              <a:rPr lang="en-US" altLang="ko-KR" sz="1400" dirty="0" smtClean="0"/>
              <a:t>		</a:t>
            </a:r>
            <a:r>
              <a:rPr lang="ko-KR" altLang="en-US" sz="1400" dirty="0" smtClean="0"/>
              <a:t>거시경제 </a:t>
            </a:r>
            <a:r>
              <a:rPr lang="ko-KR" altLang="en-US" sz="1400" dirty="0"/>
              <a:t>지표 </a:t>
            </a:r>
            <a:r>
              <a:rPr lang="ko-KR" altLang="en-US" sz="1400" dirty="0" smtClean="0"/>
              <a:t>포함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628858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액자 1">
            <a:extLst>
              <a:ext uri="{FF2B5EF4-FFF2-40B4-BE49-F238E27FC236}">
                <a16:creationId xmlns:a16="http://schemas.microsoft.com/office/drawing/2014/main" id="{7F0866C9-6A4E-4C8F-B059-78ECB1D5469E}"/>
              </a:ext>
            </a:extLst>
          </p:cNvPr>
          <p:cNvSpPr/>
          <p:nvPr/>
        </p:nvSpPr>
        <p:spPr>
          <a:xfrm>
            <a:off x="371476" y="159283"/>
            <a:ext cx="11439524" cy="6453894"/>
          </a:xfrm>
          <a:prstGeom prst="frame">
            <a:avLst>
              <a:gd name="adj1" fmla="val 841"/>
            </a:avLst>
          </a:prstGeom>
          <a:solidFill>
            <a:srgbClr val="2038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66925" y="4572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목차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96963" y="979964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C67D967-2269-4D89-AAB4-5F09C07E5E99}"/>
              </a:ext>
            </a:extLst>
          </p:cNvPr>
          <p:cNvSpPr txBox="1"/>
          <p:nvPr/>
        </p:nvSpPr>
        <p:spPr>
          <a:xfrm>
            <a:off x="912502" y="1226066"/>
            <a:ext cx="10357472" cy="4429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b="1" dirty="0"/>
              <a:t>1. Research Questions</a:t>
            </a:r>
          </a:p>
          <a:p>
            <a:pPr>
              <a:lnSpc>
                <a:spcPct val="150000"/>
              </a:lnSpc>
            </a:pPr>
            <a:r>
              <a:rPr lang="en-US" altLang="ko-KR" sz="3200" b="1" dirty="0"/>
              <a:t>2. </a:t>
            </a:r>
            <a:r>
              <a:rPr lang="ko-KR" altLang="en-US" sz="3200" b="1" dirty="0"/>
              <a:t>데이터 수집</a:t>
            </a:r>
            <a:endParaRPr lang="en-US" altLang="ko-KR" sz="3200" b="1" dirty="0"/>
          </a:p>
          <a:p>
            <a:pPr>
              <a:lnSpc>
                <a:spcPct val="150000"/>
              </a:lnSpc>
            </a:pPr>
            <a:r>
              <a:rPr lang="en-US" altLang="ko-KR" sz="3200" b="1" dirty="0"/>
              <a:t>3. </a:t>
            </a:r>
            <a:r>
              <a:rPr lang="ko-KR" altLang="en-US" sz="3200" b="1" dirty="0"/>
              <a:t>데이터 </a:t>
            </a:r>
            <a:r>
              <a:rPr lang="ko-KR" altLang="en-US" sz="3200" b="1" dirty="0" err="1"/>
              <a:t>전처리</a:t>
            </a:r>
            <a:endParaRPr lang="en-US" altLang="ko-KR" sz="3200" b="1" dirty="0"/>
          </a:p>
          <a:p>
            <a:pPr>
              <a:lnSpc>
                <a:spcPct val="150000"/>
              </a:lnSpc>
            </a:pPr>
            <a:r>
              <a:rPr lang="en-US" altLang="ko-KR" sz="3200" b="1" dirty="0"/>
              <a:t>4. EDA</a:t>
            </a:r>
          </a:p>
          <a:p>
            <a:pPr>
              <a:lnSpc>
                <a:spcPct val="150000"/>
              </a:lnSpc>
            </a:pPr>
            <a:r>
              <a:rPr lang="en-US" altLang="ko-KR" sz="3200" b="1" dirty="0"/>
              <a:t>5. </a:t>
            </a:r>
            <a:r>
              <a:rPr lang="ko-KR" altLang="en-US" sz="3200" b="1" dirty="0"/>
              <a:t>실험 진행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모델학습 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평가</a:t>
            </a:r>
            <a:endParaRPr lang="en-US" altLang="ko-KR" sz="3200" b="1" dirty="0"/>
          </a:p>
          <a:p>
            <a:pPr>
              <a:lnSpc>
                <a:spcPct val="150000"/>
              </a:lnSpc>
            </a:pPr>
            <a:r>
              <a:rPr lang="en-US" altLang="ko-KR" sz="3200" b="1" dirty="0"/>
              <a:t>6. </a:t>
            </a:r>
            <a:r>
              <a:rPr lang="ko-KR" altLang="en-US" sz="3200" b="1" dirty="0"/>
              <a:t>결론</a:t>
            </a:r>
            <a:endParaRPr lang="en-US" altLang="ko-KR" sz="3200" b="1" dirty="0"/>
          </a:p>
        </p:txBody>
      </p:sp>
    </p:spTree>
    <p:extLst>
      <p:ext uri="{BB962C8B-B14F-4D97-AF65-F5344CB8AC3E}">
        <p14:creationId xmlns:p14="http://schemas.microsoft.com/office/powerpoint/2010/main" val="27590944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42211" y="-117962"/>
            <a:ext cx="8689632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5. </a:t>
            </a:r>
            <a:r>
              <a:rPr lang="ko-KR" altLang="en-US" sz="2400" b="1" dirty="0"/>
              <a:t>실험 진행 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78428" y="423623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074B7DC-0665-41A1-AEF5-36F0AC6514A2}"/>
              </a:ext>
            </a:extLst>
          </p:cNvPr>
          <p:cNvSpPr txBox="1"/>
          <p:nvPr/>
        </p:nvSpPr>
        <p:spPr>
          <a:xfrm>
            <a:off x="2659643" y="711106"/>
            <a:ext cx="7610629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b="1" dirty="0"/>
              <a:t>거시경제 지표 미포함</a:t>
            </a:r>
            <a:r>
              <a:rPr lang="en-US" altLang="ko-KR" sz="2400" b="1" dirty="0"/>
              <a:t>/</a:t>
            </a:r>
            <a:r>
              <a:rPr lang="ko-KR" altLang="en-US" sz="2400" b="1" dirty="0"/>
              <a:t>포함 시 성능 비교 </a:t>
            </a:r>
            <a:r>
              <a:rPr lang="en-US" altLang="ko-KR" sz="2400" b="1" dirty="0"/>
              <a:t>- MAE</a:t>
            </a:r>
            <a:endParaRPr lang="ko-KR" altLang="en-US" sz="2400" b="1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DA668CE-2DC5-493C-8582-6B550576CC23}"/>
              </a:ext>
            </a:extLst>
          </p:cNvPr>
          <p:cNvSpPr txBox="1"/>
          <p:nvPr/>
        </p:nvSpPr>
        <p:spPr>
          <a:xfrm>
            <a:off x="2042211" y="4987689"/>
            <a:ext cx="9813073" cy="1682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/>
              <a:t>기준금리</a:t>
            </a:r>
            <a:r>
              <a:rPr lang="en-US" altLang="ko-KR" sz="2400" b="1" dirty="0"/>
              <a:t>, </a:t>
            </a:r>
            <a:r>
              <a:rPr lang="ko-KR" altLang="en-US" sz="2400" b="1" dirty="0"/>
              <a:t>소비자 물가 지수가 반영된 모델은 </a:t>
            </a:r>
            <a:r>
              <a:rPr lang="en-US" altLang="ko-KR" sz="2400" b="1" dirty="0"/>
              <a:t>MAE</a:t>
            </a:r>
            <a:r>
              <a:rPr lang="ko-KR" altLang="en-US" sz="2400" b="1" dirty="0"/>
              <a:t>를 기준으로</a:t>
            </a:r>
            <a:endParaRPr lang="en-US" altLang="ko-KR" sz="2400" b="1" dirty="0"/>
          </a:p>
          <a:p>
            <a:pPr>
              <a:lnSpc>
                <a:spcPct val="150000"/>
              </a:lnSpc>
            </a:pPr>
            <a:r>
              <a:rPr lang="ko-KR" altLang="en-US" sz="2400" b="1" dirty="0"/>
              <a:t>반영되지 않은 모델보다 일관적으로 높은 성능을 보인다</a:t>
            </a:r>
            <a:r>
              <a:rPr lang="en-US" altLang="ko-KR" sz="2400" b="1" dirty="0"/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2400" b="1" dirty="0"/>
              <a:t>이는 실험 모델 </a:t>
            </a:r>
            <a:r>
              <a:rPr lang="en-US" altLang="ko-KR" sz="2400" b="1" dirty="0"/>
              <a:t>ANN, Random Forest, XG-Boost </a:t>
            </a:r>
            <a:r>
              <a:rPr lang="ko-KR" altLang="en-US" sz="2400" b="1" dirty="0"/>
              <a:t>모두에서 나타난다</a:t>
            </a:r>
            <a:r>
              <a:rPr lang="en-US" altLang="ko-KR" sz="2400" b="1" dirty="0"/>
              <a:t>.</a:t>
            </a:r>
            <a:endParaRPr lang="ko-KR" altLang="en-US" sz="2400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F55366C-C056-4FBD-941C-5CEFB857AE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40" t="59187" r="71281" b="31219"/>
          <a:stretch/>
        </p:blipFill>
        <p:spPr>
          <a:xfrm>
            <a:off x="2474356" y="1701199"/>
            <a:ext cx="6959406" cy="2871363"/>
          </a:xfrm>
          <a:prstGeom prst="rect">
            <a:avLst/>
          </a:prstGeom>
        </p:spPr>
      </p:pic>
      <p:sp>
        <p:nvSpPr>
          <p:cNvPr id="4" name="액자 3">
            <a:extLst>
              <a:ext uri="{FF2B5EF4-FFF2-40B4-BE49-F238E27FC236}">
                <a16:creationId xmlns:a16="http://schemas.microsoft.com/office/drawing/2014/main" id="{BEBC7F79-C58B-409F-A6D5-4E29F5417682}"/>
              </a:ext>
            </a:extLst>
          </p:cNvPr>
          <p:cNvSpPr/>
          <p:nvPr/>
        </p:nvSpPr>
        <p:spPr>
          <a:xfrm>
            <a:off x="7179799" y="1667819"/>
            <a:ext cx="2253963" cy="2871363"/>
          </a:xfrm>
          <a:prstGeom prst="frame">
            <a:avLst>
              <a:gd name="adj1" fmla="val 61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A668CE-2DC5-493C-8582-6B550576CC23}"/>
              </a:ext>
            </a:extLst>
          </p:cNvPr>
          <p:cNvSpPr txBox="1"/>
          <p:nvPr/>
        </p:nvSpPr>
        <p:spPr>
          <a:xfrm>
            <a:off x="224288" y="2537567"/>
            <a:ext cx="2346384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 smtClean="0"/>
              <a:t>(Artificial Neural Network)</a:t>
            </a:r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 </a:t>
            </a:r>
            <a:r>
              <a:rPr lang="en-US" altLang="ko-KR" sz="1400" dirty="0" smtClean="0"/>
              <a:t>           Random Forest</a:t>
            </a:r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 smtClean="0"/>
              <a:t>            XG-Boost</a:t>
            </a:r>
            <a:endParaRPr lang="ko-KR" alt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A668CE-2DC5-493C-8582-6B550576CC23}"/>
              </a:ext>
            </a:extLst>
          </p:cNvPr>
          <p:cNvSpPr txBox="1"/>
          <p:nvPr/>
        </p:nvSpPr>
        <p:spPr>
          <a:xfrm>
            <a:off x="4799357" y="1285701"/>
            <a:ext cx="679490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 smtClean="0"/>
              <a:t>거시경제 </a:t>
            </a:r>
            <a:r>
              <a:rPr lang="ko-KR" altLang="en-US" sz="1400" dirty="0"/>
              <a:t>지표 미포함 </a:t>
            </a:r>
            <a:r>
              <a:rPr lang="en-US" altLang="ko-KR" sz="1400" dirty="0" smtClean="0"/>
              <a:t>		</a:t>
            </a:r>
            <a:r>
              <a:rPr lang="ko-KR" altLang="en-US" sz="1400" dirty="0" smtClean="0"/>
              <a:t>거시경제 </a:t>
            </a:r>
            <a:r>
              <a:rPr lang="ko-KR" altLang="en-US" sz="1400" dirty="0"/>
              <a:t>지표 </a:t>
            </a:r>
            <a:r>
              <a:rPr lang="ko-KR" altLang="en-US" sz="1400" dirty="0" smtClean="0"/>
              <a:t>포함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130207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42211" y="-117962"/>
            <a:ext cx="8689632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5. </a:t>
            </a:r>
            <a:r>
              <a:rPr lang="ko-KR" altLang="en-US" sz="2400" b="1" dirty="0"/>
              <a:t>실험 진행 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78428" y="423623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074B7DC-0665-41A1-AEF5-36F0AC6514A2}"/>
              </a:ext>
            </a:extLst>
          </p:cNvPr>
          <p:cNvSpPr txBox="1"/>
          <p:nvPr/>
        </p:nvSpPr>
        <p:spPr>
          <a:xfrm>
            <a:off x="2626189" y="711106"/>
            <a:ext cx="7677538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1. </a:t>
            </a:r>
            <a:r>
              <a:rPr lang="ko-KR" altLang="en-US" sz="2400" b="1" dirty="0"/>
              <a:t>거시경제 지표 미포함</a:t>
            </a:r>
            <a:r>
              <a:rPr lang="en-US" altLang="ko-KR" sz="2400" b="1" dirty="0"/>
              <a:t>/</a:t>
            </a:r>
            <a:r>
              <a:rPr lang="ko-KR" altLang="en-US" sz="2400" b="1" dirty="0"/>
              <a:t>포함 시 성능 비교 </a:t>
            </a:r>
            <a:r>
              <a:rPr lang="en-US" altLang="ko-KR" sz="2400" b="1" dirty="0"/>
              <a:t>- RMSE</a:t>
            </a:r>
            <a:endParaRPr lang="ko-KR" altLang="en-US" sz="2400" b="1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DA668CE-2DC5-493C-8582-6B550576CC23}"/>
              </a:ext>
            </a:extLst>
          </p:cNvPr>
          <p:cNvSpPr txBox="1"/>
          <p:nvPr/>
        </p:nvSpPr>
        <p:spPr>
          <a:xfrm>
            <a:off x="2300105" y="4914548"/>
            <a:ext cx="8173844" cy="1682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/>
              <a:t>이는 평가지표 </a:t>
            </a:r>
            <a:r>
              <a:rPr lang="en-US" altLang="ko-KR" sz="2400" b="1" dirty="0"/>
              <a:t>RMSE</a:t>
            </a:r>
            <a:r>
              <a:rPr lang="ko-KR" altLang="en-US" sz="2400" b="1" dirty="0"/>
              <a:t>를 기준으로도 같은 결과를 보인다</a:t>
            </a:r>
            <a:r>
              <a:rPr lang="en-US" altLang="ko-KR" sz="2400" b="1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b="1" dirty="0"/>
              <a:t>거시경제 지표를 추가한 경우 </a:t>
            </a:r>
            <a:r>
              <a:rPr lang="en-US" altLang="ko-KR" sz="2400" b="1" dirty="0"/>
              <a:t>Error </a:t>
            </a:r>
            <a:r>
              <a:rPr lang="ko-KR" altLang="en-US" sz="2400" b="1" dirty="0"/>
              <a:t>값이 모든 모델에서 </a:t>
            </a:r>
            <a:endParaRPr lang="en-US" altLang="ko-KR" sz="2400" b="1" dirty="0"/>
          </a:p>
          <a:p>
            <a:pPr>
              <a:lnSpc>
                <a:spcPct val="150000"/>
              </a:lnSpc>
            </a:pPr>
            <a:r>
              <a:rPr lang="ko-KR" altLang="en-US" sz="2400" b="1" dirty="0"/>
              <a:t>거시경제 지표를 추가하지 않은 경우보다 낮게 나타났다</a:t>
            </a:r>
            <a:r>
              <a:rPr lang="en-US" altLang="ko-KR" sz="2400" b="1" dirty="0"/>
              <a:t>.</a:t>
            </a:r>
            <a:endParaRPr lang="ko-KR" altLang="en-US" sz="24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023DFA1-8AC5-4572-9AFB-9230D25517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732" t="58374" r="71006" b="30894"/>
          <a:stretch/>
        </p:blipFill>
        <p:spPr>
          <a:xfrm>
            <a:off x="2343872" y="1664473"/>
            <a:ext cx="6651846" cy="3027717"/>
          </a:xfrm>
          <a:prstGeom prst="rect">
            <a:avLst/>
          </a:prstGeom>
        </p:spPr>
      </p:pic>
      <p:sp>
        <p:nvSpPr>
          <p:cNvPr id="4" name="액자 3">
            <a:extLst>
              <a:ext uri="{FF2B5EF4-FFF2-40B4-BE49-F238E27FC236}">
                <a16:creationId xmlns:a16="http://schemas.microsoft.com/office/drawing/2014/main" id="{BEBC7F79-C58B-409F-A6D5-4E29F5417682}"/>
              </a:ext>
            </a:extLst>
          </p:cNvPr>
          <p:cNvSpPr/>
          <p:nvPr/>
        </p:nvSpPr>
        <p:spPr>
          <a:xfrm>
            <a:off x="6802822" y="1631093"/>
            <a:ext cx="2192896" cy="3061097"/>
          </a:xfrm>
          <a:prstGeom prst="frame">
            <a:avLst>
              <a:gd name="adj1" fmla="val 61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A668CE-2DC5-493C-8582-6B550576CC23}"/>
              </a:ext>
            </a:extLst>
          </p:cNvPr>
          <p:cNvSpPr txBox="1"/>
          <p:nvPr/>
        </p:nvSpPr>
        <p:spPr>
          <a:xfrm>
            <a:off x="57237" y="2606578"/>
            <a:ext cx="2346384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 smtClean="0"/>
              <a:t>(Artificial Neural Network)</a:t>
            </a:r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 </a:t>
            </a:r>
            <a:r>
              <a:rPr lang="en-US" altLang="ko-KR" sz="1400" dirty="0" smtClean="0"/>
              <a:t>           Random Forest</a:t>
            </a:r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 smtClean="0"/>
              <a:t>            XG-Boost</a:t>
            </a:r>
            <a:endParaRPr lang="ko-KR" alt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A668CE-2DC5-493C-8582-6B550576CC23}"/>
              </a:ext>
            </a:extLst>
          </p:cNvPr>
          <p:cNvSpPr txBox="1"/>
          <p:nvPr/>
        </p:nvSpPr>
        <p:spPr>
          <a:xfrm>
            <a:off x="4799357" y="1285701"/>
            <a:ext cx="679490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 smtClean="0"/>
              <a:t>거시경제 </a:t>
            </a:r>
            <a:r>
              <a:rPr lang="ko-KR" altLang="en-US" sz="1400" dirty="0"/>
              <a:t>지표 미포함 </a:t>
            </a:r>
            <a:r>
              <a:rPr lang="en-US" altLang="ko-KR" sz="1400" dirty="0" smtClean="0"/>
              <a:t>		</a:t>
            </a:r>
            <a:r>
              <a:rPr lang="ko-KR" altLang="en-US" sz="1400" dirty="0" smtClean="0"/>
              <a:t>거시경제 </a:t>
            </a:r>
            <a:r>
              <a:rPr lang="ko-KR" altLang="en-US" sz="1400" dirty="0"/>
              <a:t>지표 </a:t>
            </a:r>
            <a:r>
              <a:rPr lang="ko-KR" altLang="en-US" sz="1400" dirty="0" smtClean="0"/>
              <a:t>포함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174962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42211" y="-117962"/>
            <a:ext cx="8689632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5. </a:t>
            </a:r>
            <a:r>
              <a:rPr lang="ko-KR" altLang="en-US" sz="2400" b="1" dirty="0"/>
              <a:t>실험 진행 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78428" y="423623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074B7DC-0665-41A1-AEF5-36F0AC6514A2}"/>
              </a:ext>
            </a:extLst>
          </p:cNvPr>
          <p:cNvSpPr txBox="1"/>
          <p:nvPr/>
        </p:nvSpPr>
        <p:spPr>
          <a:xfrm>
            <a:off x="2659644" y="711106"/>
            <a:ext cx="6336074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2. </a:t>
            </a:r>
            <a:r>
              <a:rPr lang="ko-KR" altLang="en-US" sz="2400" b="1" dirty="0"/>
              <a:t>통계적으로 유의한 변수만으로 학습 진행 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EC35CC63-81F7-4F49-B56C-E0B915B05C42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1825625"/>
          <a:ext cx="9512072" cy="15010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0272">
                  <a:extLst>
                    <a:ext uri="{9D8B030D-6E8A-4147-A177-3AD203B41FA5}">
                      <a16:colId xmlns:a16="http://schemas.microsoft.com/office/drawing/2014/main" val="3307503433"/>
                    </a:ext>
                  </a:extLst>
                </a:gridCol>
                <a:gridCol w="6781800">
                  <a:extLst>
                    <a:ext uri="{9D8B030D-6E8A-4147-A177-3AD203B41FA5}">
                      <a16:colId xmlns:a16="http://schemas.microsoft.com/office/drawing/2014/main" val="3419394784"/>
                    </a:ext>
                  </a:extLst>
                </a:gridCol>
              </a:tblGrid>
              <a:tr h="30783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상관관계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항목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9431405"/>
                  </a:ext>
                </a:extLst>
              </a:tr>
              <a:tr h="30783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강한 양의 상관관계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유동자산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총자본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당좌자산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현재 시가총액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347379"/>
                  </a:ext>
                </a:extLst>
              </a:tr>
              <a:tr h="76957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양의 상관관계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비유동자산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유동부채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매출액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당기순이익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영업활동현금흐름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매출채권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재고자산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29925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3F3A36B-7964-45B2-9000-DF28FE105C05}"/>
              </a:ext>
            </a:extLst>
          </p:cNvPr>
          <p:cNvSpPr txBox="1"/>
          <p:nvPr/>
        </p:nvSpPr>
        <p:spPr>
          <a:xfrm>
            <a:off x="838200" y="3866277"/>
            <a:ext cx="1063826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앞선 </a:t>
            </a:r>
            <a:r>
              <a:rPr lang="en-US" altLang="ko-KR" sz="2400" dirty="0" smtClean="0"/>
              <a:t>EDA</a:t>
            </a:r>
            <a:r>
              <a:rPr lang="ko-KR" altLang="en-US" sz="2400" dirty="0"/>
              <a:t>의</a:t>
            </a:r>
            <a:r>
              <a:rPr lang="ko-KR" altLang="en-US" sz="2400" dirty="0" smtClean="0"/>
              <a:t> 상관관계분석을 기반으로 </a:t>
            </a:r>
            <a:r>
              <a:rPr lang="ko-KR" altLang="en-US" sz="2400" b="1" dirty="0" smtClean="0"/>
              <a:t>통계적으로 </a:t>
            </a:r>
            <a:r>
              <a:rPr lang="ko-KR" altLang="en-US" sz="2400" b="1" dirty="0"/>
              <a:t>유의한 변수만을 추려내어</a:t>
            </a:r>
            <a:r>
              <a:rPr lang="en-US" altLang="ko-KR" sz="2400" b="1" dirty="0"/>
              <a:t>, </a:t>
            </a:r>
            <a:r>
              <a:rPr lang="ko-KR" altLang="en-US" sz="2400" b="1" dirty="0"/>
              <a:t>학습</a:t>
            </a:r>
            <a:r>
              <a:rPr lang="ko-KR" altLang="en-US" sz="2400" dirty="0"/>
              <a:t>을 진행하였다</a:t>
            </a:r>
            <a:r>
              <a:rPr lang="en-US" altLang="ko-KR" sz="2400" dirty="0"/>
              <a:t>. </a:t>
            </a:r>
            <a:r>
              <a:rPr lang="ko-KR" altLang="en-US" sz="2400" dirty="0" smtClean="0"/>
              <a:t>실험에서 통계적으로 </a:t>
            </a:r>
            <a:r>
              <a:rPr lang="ko-KR" altLang="en-US" sz="2400" dirty="0"/>
              <a:t>유의한 </a:t>
            </a:r>
            <a:r>
              <a:rPr lang="ko-KR" altLang="en-US" sz="2400" dirty="0" smtClean="0"/>
              <a:t>변수란 앞서 조사한</a:t>
            </a:r>
            <a:r>
              <a:rPr lang="en-US" altLang="ko-KR" sz="2400" dirty="0" smtClean="0"/>
              <a:t> </a:t>
            </a:r>
            <a:r>
              <a:rPr lang="ko-KR" altLang="en-US" sz="2400" dirty="0"/>
              <a:t>뚜렷한 양</a:t>
            </a:r>
            <a:r>
              <a:rPr lang="en-US" altLang="ko-KR" sz="2400" dirty="0"/>
              <a:t>/</a:t>
            </a:r>
            <a:r>
              <a:rPr lang="ko-KR" altLang="en-US" sz="2400" dirty="0"/>
              <a:t>음의 상관관계를 의미한다</a:t>
            </a:r>
            <a:r>
              <a:rPr lang="en-US" altLang="ko-KR" sz="2400" dirty="0"/>
              <a:t>. </a:t>
            </a:r>
            <a:r>
              <a:rPr lang="ko-KR" altLang="en-US" sz="2400" dirty="0"/>
              <a:t>본</a:t>
            </a:r>
            <a:r>
              <a:rPr lang="ko-KR" altLang="en-US" sz="2400" dirty="0" smtClean="0"/>
              <a:t> </a:t>
            </a:r>
            <a:r>
              <a:rPr lang="en-US" altLang="ko-KR" sz="2400" dirty="0"/>
              <a:t>Research</a:t>
            </a:r>
            <a:r>
              <a:rPr lang="ko-KR" altLang="en-US" sz="2400" dirty="0"/>
              <a:t>에서는 </a:t>
            </a:r>
            <a:r>
              <a:rPr lang="en-US" altLang="ko-KR" sz="2400" dirty="0"/>
              <a:t>5</a:t>
            </a:r>
            <a:r>
              <a:rPr lang="ko-KR" altLang="en-US" sz="2400" dirty="0"/>
              <a:t>년 후 </a:t>
            </a:r>
            <a:r>
              <a:rPr lang="ko-KR" altLang="en-US" sz="2400" dirty="0" err="1"/>
              <a:t>시총의</a:t>
            </a:r>
            <a:r>
              <a:rPr lang="ko-KR" altLang="en-US" sz="2400" dirty="0"/>
              <a:t> 증분과 음의 상관관계가 있는 </a:t>
            </a:r>
            <a:r>
              <a:rPr lang="en-US" altLang="ko-KR" sz="2400" dirty="0"/>
              <a:t>Feature</a:t>
            </a:r>
            <a:r>
              <a:rPr lang="ko-KR" altLang="en-US" sz="2400" dirty="0"/>
              <a:t>는 </a:t>
            </a:r>
            <a:r>
              <a:rPr lang="ko-KR" altLang="en-US" sz="2400" dirty="0" smtClean="0"/>
              <a:t>확인하지 못했으므로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뚜렷한 </a:t>
            </a:r>
            <a:r>
              <a:rPr lang="ko-KR" altLang="en-US" sz="2400" b="1" dirty="0" smtClean="0"/>
              <a:t>양의 상관관계를 가진 </a:t>
            </a:r>
            <a:r>
              <a:rPr lang="en-US" altLang="ko-KR" sz="2400" b="1" dirty="0" smtClean="0"/>
              <a:t>Feature</a:t>
            </a:r>
            <a:r>
              <a:rPr lang="ko-KR" altLang="en-US" sz="2400" b="1" dirty="0" smtClean="0"/>
              <a:t>들만이 </a:t>
            </a:r>
            <a:r>
              <a:rPr lang="en-US" altLang="ko-KR" sz="2400" b="1" dirty="0" smtClean="0"/>
              <a:t>Input</a:t>
            </a:r>
            <a:r>
              <a:rPr lang="ko-KR" altLang="en-US" sz="2400" b="1" dirty="0" smtClean="0"/>
              <a:t>으로 투입</a:t>
            </a:r>
            <a:r>
              <a:rPr lang="ko-KR" altLang="en-US" sz="2400" dirty="0" smtClean="0"/>
              <a:t>되었다</a:t>
            </a:r>
            <a:r>
              <a:rPr lang="en-US" altLang="ko-KR" sz="2400" dirty="0" smtClean="0"/>
              <a:t>.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248073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42211" y="-117962"/>
            <a:ext cx="8689632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5. </a:t>
            </a:r>
            <a:r>
              <a:rPr lang="ko-KR" altLang="en-US" sz="2400" b="1" dirty="0"/>
              <a:t>실험 진행 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78428" y="423623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074B7DC-0665-41A1-AEF5-36F0AC6514A2}"/>
              </a:ext>
            </a:extLst>
          </p:cNvPr>
          <p:cNvSpPr txBox="1"/>
          <p:nvPr/>
        </p:nvSpPr>
        <p:spPr>
          <a:xfrm>
            <a:off x="2659644" y="711106"/>
            <a:ext cx="6336074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2. </a:t>
            </a:r>
            <a:r>
              <a:rPr lang="ko-KR" altLang="en-US" sz="2400" b="1" dirty="0"/>
              <a:t>통계적으로 유의한 변수만으로 학습 진행 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704FF32-A52F-4E1F-91E6-8E902ED217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732" t="71707" r="74625" b="17724"/>
          <a:stretch/>
        </p:blipFill>
        <p:spPr>
          <a:xfrm>
            <a:off x="284922" y="2441249"/>
            <a:ext cx="2948026" cy="1817646"/>
          </a:xfrm>
          <a:prstGeom prst="rect">
            <a:avLst/>
          </a:prstGeom>
        </p:spPr>
      </p:pic>
      <p:sp>
        <p:nvSpPr>
          <p:cNvPr id="11" name="액자 10">
            <a:extLst>
              <a:ext uri="{FF2B5EF4-FFF2-40B4-BE49-F238E27FC236}">
                <a16:creationId xmlns:a16="http://schemas.microsoft.com/office/drawing/2014/main" id="{C0956B20-C892-41DD-95BE-B07E8A8AE023}"/>
              </a:ext>
            </a:extLst>
          </p:cNvPr>
          <p:cNvSpPr/>
          <p:nvPr/>
        </p:nvSpPr>
        <p:spPr>
          <a:xfrm>
            <a:off x="2509024" y="2441249"/>
            <a:ext cx="723924" cy="1817646"/>
          </a:xfrm>
          <a:prstGeom prst="frame">
            <a:avLst>
              <a:gd name="adj1" fmla="val 162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134948-3C6C-41F5-87E3-0759A5330707}"/>
              </a:ext>
            </a:extLst>
          </p:cNvPr>
          <p:cNvSpPr txBox="1"/>
          <p:nvPr/>
        </p:nvSpPr>
        <p:spPr>
          <a:xfrm>
            <a:off x="990048" y="1750742"/>
            <a:ext cx="2578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[Adjusted R Square]</a:t>
            </a:r>
            <a:endParaRPr lang="ko-KR" altLang="en-US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AC04326-B219-43A5-91EB-1CE6CBA3C8F5}"/>
              </a:ext>
            </a:extLst>
          </p:cNvPr>
          <p:cNvSpPr txBox="1"/>
          <p:nvPr/>
        </p:nvSpPr>
        <p:spPr>
          <a:xfrm>
            <a:off x="4587922" y="1750742"/>
            <a:ext cx="2578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[RMSE]</a:t>
            </a:r>
            <a:endParaRPr lang="ko-KR" alt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8F0807-3EF7-4912-B9D7-622F731AA41A}"/>
              </a:ext>
            </a:extLst>
          </p:cNvPr>
          <p:cNvSpPr txBox="1"/>
          <p:nvPr/>
        </p:nvSpPr>
        <p:spPr>
          <a:xfrm>
            <a:off x="8995718" y="1750742"/>
            <a:ext cx="2578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[MAE]</a:t>
            </a:r>
            <a:endParaRPr lang="ko-KR" altLang="en-US" b="1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1486079-CE33-4EF9-9F06-F3260B816C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732" t="58536" r="72283" b="32028"/>
          <a:stretch/>
        </p:blipFill>
        <p:spPr>
          <a:xfrm>
            <a:off x="3761756" y="2446911"/>
            <a:ext cx="4091610" cy="1811984"/>
          </a:xfrm>
          <a:prstGeom prst="rect">
            <a:avLst/>
          </a:prstGeom>
        </p:spPr>
      </p:pic>
      <p:sp>
        <p:nvSpPr>
          <p:cNvPr id="17" name="액자 16">
            <a:extLst>
              <a:ext uri="{FF2B5EF4-FFF2-40B4-BE49-F238E27FC236}">
                <a16:creationId xmlns:a16="http://schemas.microsoft.com/office/drawing/2014/main" id="{2EE32AC1-F90D-4FBE-ADF0-9A47F177009C}"/>
              </a:ext>
            </a:extLst>
          </p:cNvPr>
          <p:cNvSpPr/>
          <p:nvPr/>
        </p:nvSpPr>
        <p:spPr>
          <a:xfrm>
            <a:off x="6490011" y="2451779"/>
            <a:ext cx="1445994" cy="1918629"/>
          </a:xfrm>
          <a:prstGeom prst="frame">
            <a:avLst>
              <a:gd name="adj1" fmla="val 78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65C4A57B-CEB4-41CA-ABFE-4D5E6691D28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914" t="78211" r="72470" b="11545"/>
          <a:stretch/>
        </p:blipFill>
        <p:spPr>
          <a:xfrm>
            <a:off x="8245375" y="2441249"/>
            <a:ext cx="3867727" cy="1918628"/>
          </a:xfrm>
          <a:prstGeom prst="rect">
            <a:avLst/>
          </a:prstGeom>
        </p:spPr>
      </p:pic>
      <p:sp>
        <p:nvSpPr>
          <p:cNvPr id="20" name="액자 19">
            <a:extLst>
              <a:ext uri="{FF2B5EF4-FFF2-40B4-BE49-F238E27FC236}">
                <a16:creationId xmlns:a16="http://schemas.microsoft.com/office/drawing/2014/main" id="{CCE1E882-5D9C-4884-B0E1-B1DA54EB6315}"/>
              </a:ext>
            </a:extLst>
          </p:cNvPr>
          <p:cNvSpPr/>
          <p:nvPr/>
        </p:nvSpPr>
        <p:spPr>
          <a:xfrm>
            <a:off x="10746006" y="2441248"/>
            <a:ext cx="1445994" cy="1918629"/>
          </a:xfrm>
          <a:prstGeom prst="frame">
            <a:avLst>
              <a:gd name="adj1" fmla="val 78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2E88968-A65F-45B9-A3B5-030F56259B71}"/>
              </a:ext>
            </a:extLst>
          </p:cNvPr>
          <p:cNvSpPr txBox="1"/>
          <p:nvPr/>
        </p:nvSpPr>
        <p:spPr>
          <a:xfrm>
            <a:off x="557561" y="4672361"/>
            <a:ext cx="104821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통계적으로 유의한 변수</a:t>
            </a:r>
            <a:r>
              <a:rPr lang="ko-KR" altLang="en-US" sz="2400" dirty="0"/>
              <a:t>를 선별한 </a:t>
            </a:r>
            <a:r>
              <a:rPr lang="en-US" altLang="ko-KR" sz="2400" b="1" dirty="0"/>
              <a:t>‘stat’</a:t>
            </a:r>
            <a:r>
              <a:rPr lang="ko-KR" altLang="en-US" sz="2400" b="1" dirty="0"/>
              <a:t>모델</a:t>
            </a:r>
            <a:r>
              <a:rPr lang="ko-KR" altLang="en-US" sz="2400" dirty="0"/>
              <a:t>과 그렇지 않은 </a:t>
            </a:r>
            <a:r>
              <a:rPr lang="en-US" altLang="ko-KR" sz="2400" b="1" dirty="0"/>
              <a:t>Baseline </a:t>
            </a:r>
            <a:r>
              <a:rPr lang="ko-KR" altLang="en-US" sz="2400" b="1" dirty="0"/>
              <a:t>모델</a:t>
            </a:r>
            <a:r>
              <a:rPr lang="ko-KR" altLang="en-US" sz="2400" dirty="0"/>
              <a:t>을</a:t>
            </a:r>
            <a:r>
              <a:rPr lang="ko-KR" altLang="en-US" sz="2400" b="1" dirty="0"/>
              <a:t> </a:t>
            </a:r>
            <a:r>
              <a:rPr lang="ko-KR" altLang="en-US" sz="2400" dirty="0"/>
              <a:t>비교하면</a:t>
            </a:r>
            <a:r>
              <a:rPr lang="en-US" altLang="ko-KR" sz="2400" dirty="0"/>
              <a:t>, ‘stat’</a:t>
            </a:r>
            <a:r>
              <a:rPr lang="ko-KR" altLang="en-US" sz="2400" dirty="0"/>
              <a:t>모델의 모든 성능이 현저히 떨어짐을 확인할 수 있다</a:t>
            </a:r>
            <a:r>
              <a:rPr lang="en-US" altLang="ko-KR" sz="2400" dirty="0"/>
              <a:t>. </a:t>
            </a:r>
          </a:p>
          <a:p>
            <a:r>
              <a:rPr lang="ko-KR" altLang="en-US" sz="2400" dirty="0"/>
              <a:t>각 평가지표의 </a:t>
            </a:r>
            <a:r>
              <a:rPr lang="en-US" altLang="ko-KR" sz="2400" dirty="0"/>
              <a:t>Adjusted R2, RMSE, MAE</a:t>
            </a:r>
            <a:r>
              <a:rPr lang="ko-KR" altLang="en-US" sz="2400" dirty="0"/>
              <a:t>에서 </a:t>
            </a:r>
            <a:r>
              <a:rPr lang="en-US" altLang="ko-KR" sz="2400" dirty="0"/>
              <a:t>ANN, Random Forest, </a:t>
            </a:r>
          </a:p>
          <a:p>
            <a:r>
              <a:rPr lang="en-US" altLang="ko-KR" sz="2400" dirty="0"/>
              <a:t>XG-Boost </a:t>
            </a:r>
            <a:r>
              <a:rPr lang="ko-KR" altLang="en-US" sz="2400" dirty="0"/>
              <a:t>모두 일관적으로 낮은 성능을 보여준다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42190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42211" y="-117962"/>
            <a:ext cx="8689632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5. </a:t>
            </a:r>
            <a:r>
              <a:rPr lang="ko-KR" altLang="en-US" sz="2400" b="1" dirty="0"/>
              <a:t>실험 진행 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78428" y="423623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074B7DC-0665-41A1-AEF5-36F0AC6514A2}"/>
              </a:ext>
            </a:extLst>
          </p:cNvPr>
          <p:cNvSpPr txBox="1"/>
          <p:nvPr/>
        </p:nvSpPr>
        <p:spPr>
          <a:xfrm>
            <a:off x="2659644" y="711106"/>
            <a:ext cx="6336074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3. </a:t>
            </a:r>
            <a:r>
              <a:rPr lang="ko-KR" altLang="en-US" sz="2400" b="1" dirty="0"/>
              <a:t>평가지표 별 모델 성능 비교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C99F84-312B-4C8F-8D2C-519AAB628528}"/>
              </a:ext>
            </a:extLst>
          </p:cNvPr>
          <p:cNvSpPr txBox="1"/>
          <p:nvPr/>
        </p:nvSpPr>
        <p:spPr>
          <a:xfrm>
            <a:off x="743660" y="1298636"/>
            <a:ext cx="2055146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Adjusted_R2</a:t>
            </a:r>
            <a:endParaRPr lang="ko-KR" altLang="en-US" sz="24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1528FB-D0E1-4D2F-91BA-35E146B2DC34}"/>
              </a:ext>
            </a:extLst>
          </p:cNvPr>
          <p:cNvSpPr txBox="1"/>
          <p:nvPr/>
        </p:nvSpPr>
        <p:spPr>
          <a:xfrm>
            <a:off x="4875867" y="1296438"/>
            <a:ext cx="1389010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RMSE</a:t>
            </a:r>
            <a:endParaRPr lang="ko-KR" altLang="en-US" sz="24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31EB06-0A0F-42F1-88B7-68BEC4F3BBC2}"/>
              </a:ext>
            </a:extLst>
          </p:cNvPr>
          <p:cNvSpPr txBox="1"/>
          <p:nvPr/>
        </p:nvSpPr>
        <p:spPr>
          <a:xfrm>
            <a:off x="9131868" y="1296438"/>
            <a:ext cx="1389010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MAE</a:t>
            </a:r>
            <a:endParaRPr lang="ko-KR" altLang="en-US" sz="2400" b="1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72317A9-C8A3-4287-8121-93E39ECD56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87" t="35676" r="40384" b="12853"/>
          <a:stretch/>
        </p:blipFill>
        <p:spPr>
          <a:xfrm>
            <a:off x="0" y="1968050"/>
            <a:ext cx="3710939" cy="299037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7A0983A-B355-44D3-A4AD-9D1B8A92DC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716" t="35407" r="40354" b="12554"/>
          <a:stretch/>
        </p:blipFill>
        <p:spPr>
          <a:xfrm>
            <a:off x="3807280" y="2092479"/>
            <a:ext cx="3576500" cy="291386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0C22E4FD-0A6E-47BA-BF00-7C8E5211BDB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818" t="29910" r="24214" b="12523"/>
          <a:stretch/>
        </p:blipFill>
        <p:spPr>
          <a:xfrm>
            <a:off x="7517135" y="2034540"/>
            <a:ext cx="4692502" cy="292388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AC8EB7F-69BA-4F98-BCDC-001E4C9C6ADB}"/>
              </a:ext>
            </a:extLst>
          </p:cNvPr>
          <p:cNvSpPr txBox="1"/>
          <p:nvPr/>
        </p:nvSpPr>
        <p:spPr>
          <a:xfrm>
            <a:off x="508134" y="5328531"/>
            <a:ext cx="104821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세 평가지표에서 모두 일관적으로 </a:t>
            </a:r>
            <a:r>
              <a:rPr lang="en-US" altLang="ko-KR" sz="2000" b="1" dirty="0"/>
              <a:t>ANN</a:t>
            </a:r>
            <a:r>
              <a:rPr lang="ko-KR" altLang="en-US" sz="2000" dirty="0"/>
              <a:t>은 높은 </a:t>
            </a:r>
            <a:r>
              <a:rPr lang="en-US" altLang="ko-KR" sz="2000" dirty="0"/>
              <a:t>Error</a:t>
            </a:r>
            <a:r>
              <a:rPr lang="ko-KR" altLang="en-US" sz="2000" dirty="0"/>
              <a:t>와 낮은 설명력으로 좋지 않은 성능을 보인다</a:t>
            </a:r>
            <a:r>
              <a:rPr lang="en-US" altLang="ko-KR" sz="2000" dirty="0"/>
              <a:t>. </a:t>
            </a:r>
            <a:r>
              <a:rPr lang="ko-KR" altLang="en-US" sz="2000" dirty="0"/>
              <a:t>이와 달리 </a:t>
            </a:r>
            <a:r>
              <a:rPr lang="en-US" altLang="ko-KR" sz="2000" b="1" dirty="0"/>
              <a:t>XG-Boost</a:t>
            </a:r>
            <a:r>
              <a:rPr lang="ko-KR" altLang="en-US" sz="2000" b="1" dirty="0"/>
              <a:t>는 </a:t>
            </a:r>
            <a:r>
              <a:rPr lang="en-US" altLang="ko-KR" sz="2000" b="1" dirty="0"/>
              <a:t>RMSE</a:t>
            </a:r>
            <a:r>
              <a:rPr lang="ko-KR" altLang="en-US" sz="2000" b="1" dirty="0"/>
              <a:t>에서 좋은 성능</a:t>
            </a:r>
            <a:r>
              <a:rPr lang="ko-KR" altLang="en-US" sz="2000" dirty="0"/>
              <a:t>을 보이며</a:t>
            </a:r>
            <a:r>
              <a:rPr lang="en-US" altLang="ko-KR" sz="2000" dirty="0"/>
              <a:t>, </a:t>
            </a:r>
            <a:r>
              <a:rPr lang="en-US" altLang="ko-KR" sz="2000" b="1" dirty="0" smtClean="0"/>
              <a:t>Random Forest</a:t>
            </a:r>
            <a:r>
              <a:rPr lang="ko-KR" altLang="en-US" sz="2000" b="1" dirty="0"/>
              <a:t>의 경우 </a:t>
            </a:r>
            <a:r>
              <a:rPr lang="en-US" altLang="ko-KR" sz="2000" b="1" dirty="0"/>
              <a:t>MAE</a:t>
            </a:r>
            <a:r>
              <a:rPr lang="ko-KR" altLang="en-US" sz="2000" b="1" dirty="0"/>
              <a:t>에서 높은 성능 </a:t>
            </a:r>
            <a:r>
              <a:rPr lang="ko-KR" altLang="en-US" sz="2000" dirty="0"/>
              <a:t>평가를 받았다</a:t>
            </a:r>
            <a:r>
              <a:rPr lang="en-US" altLang="ko-KR" sz="2000" dirty="0"/>
              <a:t>. </a:t>
            </a:r>
            <a:r>
              <a:rPr lang="ko-KR" altLang="en-US" sz="2000" dirty="0" smtClean="0"/>
              <a:t>다음 슬라이드에서는 가장 성능이 좋은 거시경제지표를 추가한 데이터의 </a:t>
            </a:r>
            <a:r>
              <a:rPr lang="ko-KR" altLang="en-US" sz="2000" dirty="0" err="1" smtClean="0"/>
              <a:t>실제값과</a:t>
            </a:r>
            <a:r>
              <a:rPr lang="ko-KR" altLang="en-US" sz="2000" dirty="0" smtClean="0"/>
              <a:t> </a:t>
            </a:r>
            <a:r>
              <a:rPr lang="ko-KR" altLang="en-US" sz="2000" dirty="0" err="1" smtClean="0"/>
              <a:t>예측값의</a:t>
            </a:r>
            <a:r>
              <a:rPr lang="en-US" altLang="ko-KR" sz="2000" dirty="0"/>
              <a:t> </a:t>
            </a:r>
            <a:r>
              <a:rPr lang="ko-KR" altLang="en-US" sz="2000" dirty="0" smtClean="0"/>
              <a:t>차이를 자세히 살펴보도록 하겠다</a:t>
            </a:r>
            <a:r>
              <a:rPr lang="en-US" altLang="ko-KR" sz="2000" dirty="0" smtClean="0"/>
              <a:t>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921779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42211" y="-117962"/>
            <a:ext cx="7467600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5. </a:t>
            </a:r>
            <a:r>
              <a:rPr lang="ko-KR" altLang="en-US" sz="2400" b="1" dirty="0"/>
              <a:t>실험 진행 </a:t>
            </a:r>
            <a:r>
              <a:rPr lang="en-US" altLang="ko-KR" sz="2400" b="1" dirty="0"/>
              <a:t>– Neural Network</a:t>
            </a:r>
            <a:endParaRPr lang="ko-KR" altLang="en-US" sz="2400" b="1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78428" y="423623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074B7DC-0665-41A1-AEF5-36F0AC6514A2}"/>
              </a:ext>
            </a:extLst>
          </p:cNvPr>
          <p:cNvSpPr txBox="1"/>
          <p:nvPr/>
        </p:nvSpPr>
        <p:spPr>
          <a:xfrm>
            <a:off x="0" y="797750"/>
            <a:ext cx="4343399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1) Neural Network </a:t>
            </a:r>
            <a:r>
              <a:rPr lang="ko-KR" altLang="en-US" sz="2000" b="1" dirty="0" err="1"/>
              <a:t>예측값</a:t>
            </a:r>
            <a:r>
              <a:rPr lang="en-US" altLang="ko-KR" sz="2000" b="1" dirty="0"/>
              <a:t>, Answer</a:t>
            </a:r>
            <a:endParaRPr lang="ko-KR" altLang="en-US" sz="20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FC345F-F03D-4FBA-83DE-D5C675D492D7}"/>
              </a:ext>
            </a:extLst>
          </p:cNvPr>
          <p:cNvSpPr txBox="1"/>
          <p:nvPr/>
        </p:nvSpPr>
        <p:spPr>
          <a:xfrm>
            <a:off x="4343399" y="797750"/>
            <a:ext cx="4133335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2) NN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Predict &amp; Answer </a:t>
            </a:r>
            <a:r>
              <a:rPr lang="ko-KR" altLang="en-US" sz="2000" b="1" dirty="0"/>
              <a:t>시각화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79D1A01-8C90-4DB1-8974-8052AD099B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81" t="69869" r="62866" b="7248"/>
          <a:stretch/>
        </p:blipFill>
        <p:spPr>
          <a:xfrm>
            <a:off x="542187" y="1490139"/>
            <a:ext cx="2973658" cy="291001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9571FCD-9286-4A88-889C-891BFF9990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80" t="29431" r="40366" b="18699"/>
          <a:stretch/>
        </p:blipFill>
        <p:spPr>
          <a:xfrm>
            <a:off x="4137052" y="1451674"/>
            <a:ext cx="3917895" cy="31882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5FB9E01-12E1-480A-AE4E-313EAF2C68EE}"/>
              </a:ext>
            </a:extLst>
          </p:cNvPr>
          <p:cNvSpPr txBox="1"/>
          <p:nvPr/>
        </p:nvSpPr>
        <p:spPr>
          <a:xfrm>
            <a:off x="1491930" y="4945254"/>
            <a:ext cx="1003074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/>
              <a:t>Neural</a:t>
            </a:r>
            <a:r>
              <a:rPr lang="ko-KR" altLang="en-US" sz="1600" dirty="0"/>
              <a:t> </a:t>
            </a:r>
            <a:r>
              <a:rPr lang="en-US" altLang="ko-KR" sz="1600" dirty="0"/>
              <a:t>Network</a:t>
            </a:r>
            <a:r>
              <a:rPr lang="ko-KR" altLang="en-US" sz="1600" dirty="0"/>
              <a:t>의 경우</a:t>
            </a:r>
            <a:r>
              <a:rPr lang="en-US" altLang="ko-KR" sz="1600" dirty="0"/>
              <a:t>, </a:t>
            </a:r>
            <a:r>
              <a:rPr lang="ko-KR" altLang="en-US" sz="1600" dirty="0"/>
              <a:t>학습이 제대로 이루어지지 않았다</a:t>
            </a:r>
            <a:r>
              <a:rPr lang="en-US" altLang="ko-KR" sz="1600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600" dirty="0"/>
              <a:t>물론 </a:t>
            </a:r>
            <a:r>
              <a:rPr lang="en-US" altLang="ko-KR" sz="1600" dirty="0" smtClean="0"/>
              <a:t>3) Neural Network </a:t>
            </a:r>
            <a:r>
              <a:rPr lang="ko-KR" altLang="en-US" sz="1600" dirty="0" smtClean="0"/>
              <a:t>학습경과에서 보듯 </a:t>
            </a:r>
            <a:r>
              <a:rPr lang="en-US" altLang="ko-KR" sz="1600" dirty="0" smtClean="0"/>
              <a:t>Train</a:t>
            </a:r>
            <a:r>
              <a:rPr lang="ko-KR" altLang="en-US" sz="1600" dirty="0"/>
              <a:t>과정이 어느정도 진행되기는 했지만</a:t>
            </a:r>
            <a:r>
              <a:rPr lang="en-US" altLang="ko-KR" sz="1600" dirty="0"/>
              <a:t> </a:t>
            </a:r>
            <a:r>
              <a:rPr lang="ko-KR" altLang="en-US" sz="1600" dirty="0"/>
              <a:t>모델 </a:t>
            </a:r>
            <a:r>
              <a:rPr lang="en-US" altLang="ko-KR" sz="1600" dirty="0"/>
              <a:t>Parameter </a:t>
            </a:r>
            <a:r>
              <a:rPr lang="ko-KR" altLang="en-US" sz="1600" dirty="0"/>
              <a:t>를 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ko-KR" altLang="en-US" sz="1600" dirty="0" smtClean="0"/>
              <a:t>학습시키기에는 </a:t>
            </a:r>
            <a:r>
              <a:rPr lang="ko-KR" altLang="en-US" sz="1600" dirty="0"/>
              <a:t>무리가 있었다</a:t>
            </a:r>
            <a:r>
              <a:rPr lang="en-US" altLang="ko-KR" sz="1600" dirty="0"/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600" dirty="0"/>
              <a:t>여러 차례 </a:t>
            </a:r>
            <a:r>
              <a:rPr lang="ko-KR" altLang="en-US" sz="1600" dirty="0" err="1"/>
              <a:t>하이퍼</a:t>
            </a:r>
            <a:r>
              <a:rPr lang="ko-KR" altLang="en-US" sz="1600" dirty="0"/>
              <a:t> 파라미터 튜닝을 시도했지만</a:t>
            </a:r>
            <a:r>
              <a:rPr lang="en-US" altLang="ko-KR" sz="1600" dirty="0"/>
              <a:t>, </a:t>
            </a:r>
            <a:r>
              <a:rPr lang="ko-KR" altLang="en-US" sz="1600" dirty="0"/>
              <a:t>데이터가 너무 적을 탓에 정상적인 </a:t>
            </a:r>
            <a:r>
              <a:rPr lang="en-US" altLang="ko-KR" sz="1600" dirty="0"/>
              <a:t>Training</a:t>
            </a:r>
            <a:r>
              <a:rPr lang="ko-KR" altLang="en-US" sz="1600" dirty="0"/>
              <a:t>은 불가능했다</a:t>
            </a:r>
            <a:r>
              <a:rPr lang="en-US" altLang="ko-KR" sz="1600" dirty="0"/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600" dirty="0" smtClean="0"/>
              <a:t>그림 </a:t>
            </a:r>
            <a:r>
              <a:rPr lang="en-US" altLang="ko-KR" sz="1600" dirty="0"/>
              <a:t>1</a:t>
            </a:r>
            <a:r>
              <a:rPr lang="en-US" altLang="ko-KR" sz="1600" dirty="0" smtClean="0"/>
              <a:t>), 2</a:t>
            </a:r>
            <a:r>
              <a:rPr lang="en-US" altLang="ko-KR" sz="1600" dirty="0"/>
              <a:t>)</a:t>
            </a:r>
            <a:r>
              <a:rPr lang="ko-KR" altLang="en-US" sz="1600" dirty="0"/>
              <a:t>에서 학습 </a:t>
            </a:r>
            <a:r>
              <a:rPr lang="ko-KR" altLang="en-US" sz="1600" dirty="0" smtClean="0"/>
              <a:t>정상적으로 이루어지지 않았으며 성능도 좋지 못한 것을 </a:t>
            </a:r>
            <a:r>
              <a:rPr lang="ko-KR" altLang="en-US" sz="1600" dirty="0"/>
              <a:t>확인할 수 있다</a:t>
            </a:r>
            <a:r>
              <a:rPr lang="en-US" altLang="ko-KR" sz="1600" dirty="0"/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74ED7D-8D0D-4B7F-8B08-57DFE220ACEE}"/>
              </a:ext>
            </a:extLst>
          </p:cNvPr>
          <p:cNvSpPr txBox="1"/>
          <p:nvPr/>
        </p:nvSpPr>
        <p:spPr>
          <a:xfrm>
            <a:off x="8476734" y="751342"/>
            <a:ext cx="3732141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3) Neural Network </a:t>
            </a:r>
            <a:r>
              <a:rPr lang="ko-KR" altLang="en-US" sz="2000" b="1" dirty="0"/>
              <a:t>학습 경과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606FA28-2CA3-4890-A8B6-19BA3BE428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225" t="37566" r="40945" b="12028"/>
          <a:stretch/>
        </p:blipFill>
        <p:spPr>
          <a:xfrm>
            <a:off x="8275423" y="1451674"/>
            <a:ext cx="3916577" cy="3188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792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42211" y="-117962"/>
            <a:ext cx="7467600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5. </a:t>
            </a:r>
            <a:r>
              <a:rPr lang="ko-KR" altLang="en-US" sz="2400" b="1" dirty="0"/>
              <a:t>실험 진행 </a:t>
            </a:r>
            <a:r>
              <a:rPr lang="en-US" altLang="ko-KR" sz="2400" b="1" dirty="0"/>
              <a:t>– Random Forest</a:t>
            </a:r>
            <a:endParaRPr lang="ko-KR" altLang="en-US" sz="2400" b="1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78428" y="423623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3BCA5D9A-D990-4B8C-8A66-F776D4DB01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982" t="62659" r="25190" b="11269"/>
          <a:stretch/>
        </p:blipFill>
        <p:spPr>
          <a:xfrm>
            <a:off x="2384668" y="1216868"/>
            <a:ext cx="2212046" cy="367465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3107AB1-27AB-4BFA-83FB-14E347E323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071" t="45992" r="10532" b="20635"/>
          <a:stretch/>
        </p:blipFill>
        <p:spPr>
          <a:xfrm>
            <a:off x="6918336" y="1167121"/>
            <a:ext cx="4615983" cy="37037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074B7DC-0665-41A1-AEF5-36F0AC6514A2}"/>
              </a:ext>
            </a:extLst>
          </p:cNvPr>
          <p:cNvSpPr txBox="1"/>
          <p:nvPr/>
        </p:nvSpPr>
        <p:spPr>
          <a:xfrm>
            <a:off x="1399286" y="657960"/>
            <a:ext cx="4210682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Random Forest </a:t>
            </a:r>
            <a:r>
              <a:rPr lang="ko-KR" altLang="en-US" sz="2000" b="1" dirty="0" err="1"/>
              <a:t>예측값</a:t>
            </a:r>
            <a:r>
              <a:rPr lang="en-US" altLang="ko-KR" sz="2000" b="1" dirty="0"/>
              <a:t>, Answer</a:t>
            </a:r>
            <a:endParaRPr lang="ko-KR" altLang="en-US" sz="20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1913AB-1494-4D5E-BF39-0E9E1A3A4857}"/>
              </a:ext>
            </a:extLst>
          </p:cNvPr>
          <p:cNvSpPr txBox="1"/>
          <p:nvPr/>
        </p:nvSpPr>
        <p:spPr>
          <a:xfrm>
            <a:off x="2098939" y="5052336"/>
            <a:ext cx="94353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/>
              <a:t>좌측의 그림에서 보듯</a:t>
            </a:r>
            <a:r>
              <a:rPr lang="en-US" altLang="ko-KR" sz="1600" dirty="0"/>
              <a:t>, </a:t>
            </a:r>
            <a:r>
              <a:rPr lang="en-US" altLang="ko-KR" sz="1600" dirty="0" smtClean="0"/>
              <a:t>Random Forest </a:t>
            </a:r>
            <a:r>
              <a:rPr lang="ko-KR" altLang="en-US" sz="1600" dirty="0" smtClean="0"/>
              <a:t>모델의 </a:t>
            </a:r>
            <a:r>
              <a:rPr lang="ko-KR" altLang="en-US" sz="1600" dirty="0" err="1" smtClean="0"/>
              <a:t>예측값이</a:t>
            </a:r>
            <a:r>
              <a:rPr lang="ko-KR" altLang="en-US" sz="1600" dirty="0" smtClean="0"/>
              <a:t> </a:t>
            </a:r>
            <a:r>
              <a:rPr lang="ko-KR" altLang="en-US" sz="1600" dirty="0"/>
              <a:t>시가 총액의 </a:t>
            </a:r>
            <a:r>
              <a:rPr lang="en-US" altLang="ko-KR" sz="1600" dirty="0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sz="1600" b="1" dirty="0"/>
              <a:t>성장</a:t>
            </a:r>
            <a:r>
              <a:rPr lang="en-US" altLang="ko-KR" sz="1600" b="1" dirty="0"/>
              <a:t>/ </a:t>
            </a:r>
            <a:r>
              <a:rPr lang="ko-KR" altLang="en-US" sz="1600" b="1" dirty="0" err="1"/>
              <a:t>비성장</a:t>
            </a:r>
            <a:r>
              <a:rPr lang="ko-KR" altLang="en-US" sz="1600" b="1" dirty="0"/>
              <a:t> </a:t>
            </a:r>
            <a:r>
              <a:rPr lang="ko-KR" altLang="en-US" sz="1600" dirty="0" err="1"/>
              <a:t>예측뿐만</a:t>
            </a:r>
            <a:r>
              <a:rPr lang="ko-KR" altLang="en-US" sz="1600" dirty="0"/>
              <a:t> 아니라 </a:t>
            </a:r>
            <a:r>
              <a:rPr lang="ko-KR" altLang="en-US" sz="1600" b="1" dirty="0"/>
              <a:t>전체적인 성장규모</a:t>
            </a:r>
            <a:r>
              <a:rPr lang="ko-KR" altLang="en-US" sz="1600" dirty="0"/>
              <a:t>까지 예측하는 모습을 보인다</a:t>
            </a:r>
            <a:r>
              <a:rPr lang="en-US" altLang="ko-KR" sz="1600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600" dirty="0"/>
              <a:t>좌측의 그래프는 </a:t>
            </a:r>
            <a:r>
              <a:rPr lang="en-US" altLang="ko-KR" sz="1600" dirty="0"/>
              <a:t>Answer</a:t>
            </a:r>
            <a:r>
              <a:rPr lang="ko-KR" altLang="en-US" sz="1600" dirty="0"/>
              <a:t>를</a:t>
            </a:r>
            <a:r>
              <a:rPr lang="en-US" altLang="ko-KR" sz="1600" dirty="0"/>
              <a:t> </a:t>
            </a:r>
            <a:r>
              <a:rPr lang="ko-KR" altLang="en-US" sz="1600" dirty="0"/>
              <a:t>얼마나 잘 </a:t>
            </a:r>
            <a:r>
              <a:rPr lang="en-US" altLang="ko-KR" sz="1600" dirty="0"/>
              <a:t>Predict </a:t>
            </a:r>
            <a:r>
              <a:rPr lang="ko-KR" altLang="en-US" sz="1600" dirty="0"/>
              <a:t>하는지에 대한</a:t>
            </a:r>
            <a:r>
              <a:rPr lang="en-US" altLang="ko-KR" sz="1600" dirty="0"/>
              <a:t> </a:t>
            </a:r>
            <a:r>
              <a:rPr lang="ko-KR" altLang="en-US" sz="1600" dirty="0"/>
              <a:t>시각화이다</a:t>
            </a:r>
            <a:r>
              <a:rPr lang="en-US" altLang="ko-KR" sz="1600" dirty="0"/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X</a:t>
            </a:r>
            <a:r>
              <a:rPr lang="ko-KR" altLang="en-US" sz="1600" dirty="0" smtClean="0"/>
              <a:t>축은 </a:t>
            </a:r>
            <a:r>
              <a:rPr lang="ko-KR" altLang="en-US" sz="1600" dirty="0" err="1" smtClean="0"/>
              <a:t>실제값</a:t>
            </a:r>
            <a:r>
              <a:rPr lang="en-US" altLang="ko-KR" sz="1600" dirty="0" smtClean="0"/>
              <a:t>, Y</a:t>
            </a:r>
            <a:r>
              <a:rPr lang="ko-KR" altLang="en-US" sz="1600" dirty="0" smtClean="0"/>
              <a:t>축은 </a:t>
            </a:r>
            <a:r>
              <a:rPr lang="ko-KR" altLang="en-US" sz="1600" dirty="0" err="1" smtClean="0"/>
              <a:t>예측값이므로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Y </a:t>
            </a:r>
            <a:r>
              <a:rPr lang="en-US" altLang="ko-KR" sz="1600" dirty="0"/>
              <a:t>= x </a:t>
            </a:r>
            <a:r>
              <a:rPr lang="ko-KR" altLang="en-US" sz="1600" dirty="0"/>
              <a:t>함수에 가까울 수록 예측 </a:t>
            </a:r>
            <a:r>
              <a:rPr lang="en-US" altLang="ko-KR" sz="1600" dirty="0"/>
              <a:t>Error</a:t>
            </a:r>
            <a:r>
              <a:rPr lang="ko-KR" altLang="en-US" sz="1600" dirty="0"/>
              <a:t>가 적다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FC345F-F03D-4FBA-83DE-D5C675D492D7}"/>
              </a:ext>
            </a:extLst>
          </p:cNvPr>
          <p:cNvSpPr txBox="1"/>
          <p:nvPr/>
        </p:nvSpPr>
        <p:spPr>
          <a:xfrm>
            <a:off x="7572531" y="657960"/>
            <a:ext cx="3381734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Predict &amp; Answer </a:t>
            </a:r>
            <a:r>
              <a:rPr lang="ko-KR" altLang="en-US" sz="2000" b="1" dirty="0"/>
              <a:t>시각화</a:t>
            </a:r>
          </a:p>
        </p:txBody>
      </p:sp>
    </p:spTree>
    <p:extLst>
      <p:ext uri="{BB962C8B-B14F-4D97-AF65-F5344CB8AC3E}">
        <p14:creationId xmlns:p14="http://schemas.microsoft.com/office/powerpoint/2010/main" val="2368576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42211" y="-117962"/>
            <a:ext cx="7467600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5. </a:t>
            </a:r>
            <a:r>
              <a:rPr lang="ko-KR" altLang="en-US" sz="2400" b="1" dirty="0"/>
              <a:t>실험 진행 </a:t>
            </a:r>
            <a:r>
              <a:rPr lang="en-US" altLang="ko-KR" sz="2400" b="1" dirty="0"/>
              <a:t>– XG-Boost</a:t>
            </a:r>
            <a:endParaRPr lang="ko-KR" altLang="en-US" sz="2400" b="1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78428" y="423623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074B7DC-0665-41A1-AEF5-36F0AC6514A2}"/>
              </a:ext>
            </a:extLst>
          </p:cNvPr>
          <p:cNvSpPr txBox="1"/>
          <p:nvPr/>
        </p:nvSpPr>
        <p:spPr>
          <a:xfrm>
            <a:off x="1645633" y="635909"/>
            <a:ext cx="4859332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XG Boost </a:t>
            </a:r>
            <a:r>
              <a:rPr lang="ko-KR" altLang="en-US" sz="2000" b="1" dirty="0" err="1"/>
              <a:t>예측값</a:t>
            </a:r>
            <a:r>
              <a:rPr lang="en-US" altLang="ko-KR" sz="2000" b="1" dirty="0"/>
              <a:t>, Answer</a:t>
            </a:r>
            <a:endParaRPr lang="ko-KR" altLang="en-US" sz="20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1913AB-1494-4D5E-BF39-0E9E1A3A4857}"/>
              </a:ext>
            </a:extLst>
          </p:cNvPr>
          <p:cNvSpPr txBox="1"/>
          <p:nvPr/>
        </p:nvSpPr>
        <p:spPr>
          <a:xfrm>
            <a:off x="2127547" y="5228340"/>
            <a:ext cx="9966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/>
              <a:t>Random Forest</a:t>
            </a:r>
            <a:r>
              <a:rPr lang="ko-KR" altLang="en-US" sz="1600" dirty="0"/>
              <a:t>와 마찬가지로</a:t>
            </a:r>
            <a:r>
              <a:rPr lang="en-US" altLang="ko-KR" sz="1600" dirty="0"/>
              <a:t> </a:t>
            </a:r>
            <a:r>
              <a:rPr lang="ko-KR" altLang="en-US" sz="1600" dirty="0" err="1"/>
              <a:t>예측값이</a:t>
            </a:r>
            <a:r>
              <a:rPr lang="ko-KR" altLang="en-US" sz="1600" dirty="0"/>
              <a:t> 시가 총액의 </a:t>
            </a:r>
            <a:r>
              <a:rPr lang="ko-KR" altLang="en-US" sz="1600" b="1" dirty="0" smtClean="0"/>
              <a:t>성장</a:t>
            </a:r>
            <a:r>
              <a:rPr lang="en-US" altLang="ko-KR" sz="1600" b="1" dirty="0"/>
              <a:t>/ </a:t>
            </a:r>
            <a:r>
              <a:rPr lang="ko-KR" altLang="en-US" sz="1600" b="1" dirty="0" err="1"/>
              <a:t>비성장</a:t>
            </a:r>
            <a:r>
              <a:rPr lang="ko-KR" altLang="en-US" sz="1600" b="1" dirty="0"/>
              <a:t> </a:t>
            </a:r>
            <a:r>
              <a:rPr lang="ko-KR" altLang="en-US" sz="1600" dirty="0" err="1"/>
              <a:t>예측뿐만</a:t>
            </a:r>
            <a:r>
              <a:rPr lang="ko-KR" altLang="en-US" sz="1600" dirty="0"/>
              <a:t> </a:t>
            </a:r>
            <a:r>
              <a:rPr lang="ko-KR" altLang="en-US" sz="1600" dirty="0" smtClean="0"/>
              <a:t>아니라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ko-KR" altLang="en-US" sz="1600" b="1" dirty="0" smtClean="0"/>
              <a:t>전체적인 </a:t>
            </a:r>
            <a:r>
              <a:rPr lang="ko-KR" altLang="en-US" sz="1600" b="1" dirty="0"/>
              <a:t>성장규모</a:t>
            </a:r>
            <a:r>
              <a:rPr lang="ko-KR" altLang="en-US" sz="1600" dirty="0"/>
              <a:t>까지 예측하는 모습을 보인다</a:t>
            </a:r>
            <a:r>
              <a:rPr lang="en-US" altLang="ko-KR" sz="1600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600" dirty="0"/>
              <a:t>우측의 그래프에서도 </a:t>
            </a:r>
            <a:r>
              <a:rPr lang="en-US" altLang="ko-KR" sz="1600" dirty="0"/>
              <a:t>Random Forest </a:t>
            </a:r>
            <a:r>
              <a:rPr lang="ko-KR" altLang="en-US" sz="1600" dirty="0"/>
              <a:t>처럼 </a:t>
            </a:r>
            <a:r>
              <a:rPr lang="en-US" altLang="ko-KR" sz="1600" dirty="0"/>
              <a:t> </a:t>
            </a:r>
            <a:r>
              <a:rPr lang="en-US" altLang="ko-KR" sz="1600" dirty="0" smtClean="0"/>
              <a:t>5</a:t>
            </a:r>
            <a:r>
              <a:rPr lang="ko-KR" altLang="en-US" sz="1600" dirty="0"/>
              <a:t>년 뒤의 시가 총액을 잘 </a:t>
            </a:r>
            <a:r>
              <a:rPr lang="ko-KR" altLang="en-US" sz="1600" dirty="0" smtClean="0"/>
              <a:t>예측하고 있다</a:t>
            </a:r>
            <a:r>
              <a:rPr lang="en-US" altLang="ko-KR" sz="1600" dirty="0" smtClean="0"/>
              <a:t>.</a:t>
            </a:r>
            <a:endParaRPr lang="ko-KR" altLang="en-US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FC345F-F03D-4FBA-83DE-D5C675D492D7}"/>
              </a:ext>
            </a:extLst>
          </p:cNvPr>
          <p:cNvSpPr txBox="1"/>
          <p:nvPr/>
        </p:nvSpPr>
        <p:spPr>
          <a:xfrm>
            <a:off x="5776011" y="641199"/>
            <a:ext cx="5197804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XG Boost Predict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&amp; Answer </a:t>
            </a:r>
            <a:endParaRPr lang="ko-KR" altLang="en-US" sz="2000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9A58C5A-AB1F-4712-89F4-A12BB4D85C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44" t="34234" r="75220" b="39459"/>
          <a:stretch/>
        </p:blipFill>
        <p:spPr>
          <a:xfrm>
            <a:off x="2127547" y="1305346"/>
            <a:ext cx="2311281" cy="382717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775CD60-2850-4528-AA71-FFBBBC808A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811" t="42229" r="60184" b="23394"/>
          <a:stretch/>
        </p:blipFill>
        <p:spPr>
          <a:xfrm>
            <a:off x="5313278" y="1263136"/>
            <a:ext cx="4917649" cy="396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018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5EB4C39-FB27-492D-AF7E-8B4A4C985A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461" t="22786" r="20307" b="185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8756FE-DE94-48FB-B3ED-3A8B6A062724}"/>
              </a:ext>
            </a:extLst>
          </p:cNvPr>
          <p:cNvSpPr txBox="1"/>
          <p:nvPr/>
        </p:nvSpPr>
        <p:spPr>
          <a:xfrm>
            <a:off x="4867092" y="3136612"/>
            <a:ext cx="21693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+mj-lt"/>
              </a:rPr>
              <a:t>6. </a:t>
            </a:r>
            <a:r>
              <a:rPr lang="ko-KR" altLang="en-US" sz="3200" b="1" dirty="0">
                <a:solidFill>
                  <a:schemeClr val="bg1"/>
                </a:solidFill>
                <a:latin typeface="+mj-lt"/>
              </a:rPr>
              <a:t>결론</a:t>
            </a:r>
          </a:p>
        </p:txBody>
      </p:sp>
    </p:spTree>
    <p:extLst>
      <p:ext uri="{BB962C8B-B14F-4D97-AF65-F5344CB8AC3E}">
        <p14:creationId xmlns:p14="http://schemas.microsoft.com/office/powerpoint/2010/main" val="42804720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42211" y="-117962"/>
            <a:ext cx="7467600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6. </a:t>
            </a:r>
            <a:r>
              <a:rPr lang="ko-KR" altLang="en-US" sz="2400" b="1" dirty="0"/>
              <a:t>결론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78428" y="423623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B01AE1B-260F-4064-88F6-54A7DA5C2739}"/>
              </a:ext>
            </a:extLst>
          </p:cNvPr>
          <p:cNvSpPr txBox="1"/>
          <p:nvPr/>
        </p:nvSpPr>
        <p:spPr>
          <a:xfrm>
            <a:off x="1190529" y="626763"/>
            <a:ext cx="1011363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Research Question:</a:t>
            </a:r>
          </a:p>
          <a:p>
            <a:pPr>
              <a:lnSpc>
                <a:spcPct val="150000"/>
              </a:lnSpc>
            </a:pPr>
            <a:endParaRPr lang="en-US" altLang="ko-KR" sz="2000" b="1" dirty="0"/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1. </a:t>
            </a:r>
            <a:r>
              <a:rPr lang="ko-KR" altLang="en-US" sz="2000" b="1" dirty="0"/>
              <a:t>기존 연구에서 활용하는 재무지표와 더불어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연도에 따른 기준 금리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소비자 물가지수 등의 거시경제지표의 변화를 변수로 추가함으로써 주가예측성과에 긍정적인 영향을 미치는가</a:t>
            </a:r>
            <a:r>
              <a:rPr lang="en-US" altLang="ko-KR" sz="2000" b="1" dirty="0"/>
              <a:t>?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en-US" altLang="ko-KR" sz="2000" b="1" dirty="0">
                <a:solidFill>
                  <a:srgbClr val="FF0000"/>
                </a:solidFill>
              </a:rPr>
              <a:t>YES.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endParaRPr lang="en-US" altLang="ko-KR" sz="2000" b="1" dirty="0"/>
          </a:p>
          <a:p>
            <a:pPr>
              <a:lnSpc>
                <a:spcPct val="150000"/>
              </a:lnSpc>
            </a:pPr>
            <a:r>
              <a:rPr lang="ko-KR" altLang="en-US" sz="2000" b="1" dirty="0"/>
              <a:t>앞서 </a:t>
            </a:r>
            <a:r>
              <a:rPr lang="en-US" altLang="ko-KR" sz="2000" b="1" dirty="0"/>
              <a:t>5. </a:t>
            </a:r>
            <a:r>
              <a:rPr lang="ko-KR" altLang="en-US" sz="2000" b="1" dirty="0"/>
              <a:t>실험 </a:t>
            </a:r>
            <a:r>
              <a:rPr lang="ko-KR" altLang="en-US" sz="2000" b="1" dirty="0" smtClean="0"/>
              <a:t>진행</a:t>
            </a:r>
            <a:r>
              <a:rPr lang="en-US" altLang="ko-KR" sz="2000" b="1" dirty="0"/>
              <a:t> </a:t>
            </a:r>
            <a:r>
              <a:rPr lang="ko-KR" altLang="en-US" sz="2000" b="1" dirty="0" smtClean="0"/>
              <a:t>파트에서 </a:t>
            </a:r>
            <a:r>
              <a:rPr lang="ko-KR" altLang="en-US" sz="2000" b="1" dirty="0"/>
              <a:t>보았듯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거시경제 지표를 추가한 경우 일관적으로 모든 모델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모든 평가지표에서 일관적으로 좋은 성능을 보였다</a:t>
            </a:r>
            <a:r>
              <a:rPr lang="en-US" altLang="ko-KR" sz="2000" b="1" dirty="0"/>
              <a:t>. </a:t>
            </a:r>
            <a:r>
              <a:rPr lang="ko-KR" altLang="en-US" sz="2000" b="1" dirty="0"/>
              <a:t>이에 따라 </a:t>
            </a:r>
            <a:r>
              <a:rPr lang="en-US" altLang="ko-KR" sz="2000" b="1" dirty="0"/>
              <a:t>2000 ~ 2020</a:t>
            </a:r>
            <a:r>
              <a:rPr lang="ko-KR" altLang="en-US" sz="2000" b="1" dirty="0"/>
              <a:t>년의 재무지표로만 </a:t>
            </a:r>
            <a:r>
              <a:rPr lang="en-US" altLang="ko-KR" sz="2000" b="1" dirty="0"/>
              <a:t>5</a:t>
            </a:r>
            <a:r>
              <a:rPr lang="ko-KR" altLang="en-US" sz="2000" b="1" dirty="0"/>
              <a:t>년 뒤 미래 주가를 예측하는 것 보다 </a:t>
            </a:r>
            <a:r>
              <a:rPr lang="ko-KR" altLang="en-US" sz="2000" b="1" dirty="0">
                <a:solidFill>
                  <a:srgbClr val="FF0000"/>
                </a:solidFill>
              </a:rPr>
              <a:t>거시경제지표를 추가하여 학습하는 것이 예측 성능을 향상</a:t>
            </a:r>
            <a:r>
              <a:rPr lang="ko-KR" altLang="en-US" sz="2000" b="1" dirty="0"/>
              <a:t>시킨다고 할 수 있다</a:t>
            </a:r>
            <a:r>
              <a:rPr lang="en-US" altLang="ko-KR" sz="2000" b="1" dirty="0"/>
              <a:t>. </a:t>
            </a:r>
          </a:p>
          <a:p>
            <a:pPr>
              <a:lnSpc>
                <a:spcPct val="150000"/>
              </a:lnSpc>
            </a:pP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308610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5EB4C39-FB27-492D-AF7E-8B4A4C985A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461" t="22786" r="20307" b="185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8756FE-DE94-48FB-B3ED-3A8B6A062724}"/>
              </a:ext>
            </a:extLst>
          </p:cNvPr>
          <p:cNvSpPr txBox="1"/>
          <p:nvPr/>
        </p:nvSpPr>
        <p:spPr>
          <a:xfrm>
            <a:off x="3930920" y="3223697"/>
            <a:ext cx="49953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+mj-lt"/>
              </a:rPr>
              <a:t>1.</a:t>
            </a:r>
            <a:r>
              <a:rPr lang="ko-KR" altLang="en-US" sz="32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altLang="ko-KR" sz="3200" b="1" dirty="0">
                <a:solidFill>
                  <a:schemeClr val="bg1"/>
                </a:solidFill>
                <a:latin typeface="+mj-lt"/>
              </a:rPr>
              <a:t>Research</a:t>
            </a:r>
            <a:r>
              <a:rPr lang="ko-KR" altLang="en-US" sz="32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altLang="ko-KR" sz="3200" b="1" dirty="0">
                <a:solidFill>
                  <a:schemeClr val="bg1"/>
                </a:solidFill>
                <a:latin typeface="+mj-lt"/>
              </a:rPr>
              <a:t>Question</a:t>
            </a:r>
            <a:endParaRPr lang="ko-KR" altLang="en-US" sz="32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559597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42211" y="-117962"/>
            <a:ext cx="7467600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6. </a:t>
            </a:r>
            <a:r>
              <a:rPr lang="ko-KR" altLang="en-US" sz="2400" b="1" dirty="0"/>
              <a:t>결론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78428" y="423623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B01AE1B-260F-4064-88F6-54A7DA5C2739}"/>
              </a:ext>
            </a:extLst>
          </p:cNvPr>
          <p:cNvSpPr txBox="1"/>
          <p:nvPr/>
        </p:nvSpPr>
        <p:spPr>
          <a:xfrm>
            <a:off x="1207782" y="457004"/>
            <a:ext cx="10113638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Research Question:</a:t>
            </a:r>
          </a:p>
          <a:p>
            <a:pPr>
              <a:lnSpc>
                <a:spcPct val="150000"/>
              </a:lnSpc>
            </a:pPr>
            <a:endParaRPr lang="en-US" altLang="ko-KR" sz="2000" b="1" dirty="0"/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2. </a:t>
            </a:r>
            <a:r>
              <a:rPr lang="ko-KR" altLang="en-US" sz="2000" b="1" dirty="0"/>
              <a:t>주가를 예측함에 있어서 상관관계 분석을 통해 통계적으로 유의함이 </a:t>
            </a:r>
            <a:r>
              <a:rPr lang="en-US" altLang="ko-KR" sz="2000" b="1" dirty="0"/>
              <a:t>Machine Learning </a:t>
            </a:r>
            <a:r>
              <a:rPr lang="ko-KR" altLang="en-US" sz="2000" b="1" dirty="0"/>
              <a:t>모델 성능에서도 유의한 결과를 보이는가</a:t>
            </a:r>
            <a:r>
              <a:rPr lang="en-US" altLang="ko-KR" sz="2000" b="1" dirty="0"/>
              <a:t>?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en-US" altLang="ko-KR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NO.</a:t>
            </a:r>
          </a:p>
          <a:p>
            <a:pPr>
              <a:lnSpc>
                <a:spcPct val="150000"/>
              </a:lnSpc>
            </a:pPr>
            <a:endParaRPr lang="en-US" altLang="ko-KR" sz="2000" b="1" dirty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sym typeface="Wingdings" panose="05000000000000000000" pitchFamily="2" charset="2"/>
              </a:rPr>
              <a:t>통계적으로 유의한 변수만으로 </a:t>
            </a:r>
            <a:r>
              <a:rPr lang="ko-KR" altLang="en-US" sz="2000" b="1" dirty="0" smtClean="0">
                <a:sym typeface="Wingdings" panose="05000000000000000000" pitchFamily="2" charset="2"/>
              </a:rPr>
              <a:t>학습한 </a:t>
            </a:r>
            <a:r>
              <a:rPr lang="en-US" altLang="ko-KR" sz="2000" b="1" dirty="0">
                <a:sym typeface="Wingdings" panose="05000000000000000000" pitchFamily="2" charset="2"/>
              </a:rPr>
              <a:t>ANN, Random Forest, </a:t>
            </a:r>
            <a:r>
              <a:rPr lang="en-US" altLang="ko-KR" sz="2000" b="1" dirty="0" smtClean="0">
                <a:sym typeface="Wingdings" panose="05000000000000000000" pitchFamily="2" charset="2"/>
              </a:rPr>
              <a:t>XG-Boost</a:t>
            </a:r>
            <a:r>
              <a:rPr lang="ko-KR" altLang="en-US" sz="2000" b="1" dirty="0" smtClean="0">
                <a:sym typeface="Wingdings" panose="05000000000000000000" pitchFamily="2" charset="2"/>
              </a:rPr>
              <a:t> 모델은 전반적으로 </a:t>
            </a:r>
            <a:r>
              <a:rPr lang="ko-KR" altLang="en-US" sz="2000" b="1" dirty="0">
                <a:sym typeface="Wingdings" panose="05000000000000000000" pitchFamily="2" charset="2"/>
              </a:rPr>
              <a:t>좋지 못한 성능을 보인다</a:t>
            </a:r>
            <a:r>
              <a:rPr lang="en-US" altLang="ko-KR" sz="2000" b="1" dirty="0">
                <a:sym typeface="Wingdings" panose="05000000000000000000" pitchFamily="2" charset="2"/>
              </a:rPr>
              <a:t>. </a:t>
            </a:r>
            <a:r>
              <a:rPr lang="ko-KR" altLang="en-US" sz="2000" b="1" dirty="0">
                <a:sym typeface="Wingdings" panose="05000000000000000000" pitchFamily="2" charset="2"/>
              </a:rPr>
              <a:t>이는 </a:t>
            </a:r>
            <a:r>
              <a:rPr lang="ko-KR" altLang="en-US" sz="2000" b="1" dirty="0" err="1">
                <a:sym typeface="Wingdings" panose="05000000000000000000" pitchFamily="2" charset="2"/>
              </a:rPr>
              <a:t>상관계수와</a:t>
            </a:r>
            <a:r>
              <a:rPr lang="ko-KR" altLang="en-US" sz="2000" b="1" dirty="0">
                <a:sym typeface="Wingdings" panose="05000000000000000000" pitchFamily="2" charset="2"/>
              </a:rPr>
              <a:t> </a:t>
            </a:r>
            <a:r>
              <a:rPr lang="ko-KR" altLang="en-US" sz="2000" b="1" dirty="0" smtClean="0">
                <a:sym typeface="Wingdings" panose="05000000000000000000" pitchFamily="2" charset="2"/>
              </a:rPr>
              <a:t>달리 연구에서 </a:t>
            </a:r>
            <a:r>
              <a:rPr lang="ko-KR" altLang="en-US" sz="2000" b="1" dirty="0">
                <a:sym typeface="Wingdings" panose="05000000000000000000" pitchFamily="2" charset="2"/>
              </a:rPr>
              <a:t>사용된 </a:t>
            </a:r>
            <a:r>
              <a:rPr lang="ko-KR" altLang="en-US" sz="2000" b="1" dirty="0" smtClean="0">
                <a:sym typeface="Wingdings" panose="05000000000000000000" pitchFamily="2" charset="2"/>
              </a:rPr>
              <a:t>모델간의 </a:t>
            </a:r>
            <a:r>
              <a:rPr lang="en-US" altLang="ko-KR" sz="2000" b="1" dirty="0" smtClean="0">
                <a:sym typeface="Wingdings" panose="05000000000000000000" pitchFamily="2" charset="2"/>
              </a:rPr>
              <a:t>Non-Linearity</a:t>
            </a:r>
            <a:r>
              <a:rPr lang="ko-KR" altLang="en-US" sz="2000" b="1" dirty="0" smtClean="0">
                <a:sym typeface="Wingdings" panose="05000000000000000000" pitchFamily="2" charset="2"/>
              </a:rPr>
              <a:t>적인 특성을 파악할 수 있기 때문이다</a:t>
            </a:r>
            <a:r>
              <a:rPr lang="en-US" altLang="ko-KR" sz="2000" b="1" dirty="0" smtClean="0">
                <a:sym typeface="Wingdings" panose="05000000000000000000" pitchFamily="2" charset="2"/>
              </a:rPr>
              <a:t>. </a:t>
            </a:r>
            <a:r>
              <a:rPr lang="ko-KR" altLang="en-US" sz="2000" b="1" dirty="0" smtClean="0">
                <a:sym typeface="Wingdings" panose="05000000000000000000" pitchFamily="2" charset="2"/>
              </a:rPr>
              <a:t>상관관계는 </a:t>
            </a:r>
            <a:r>
              <a:rPr lang="en-US" altLang="ko-KR" sz="2000" b="1" dirty="0" smtClean="0">
                <a:sym typeface="Wingdings" panose="05000000000000000000" pitchFamily="2" charset="2"/>
              </a:rPr>
              <a:t>Train</a:t>
            </a:r>
            <a:r>
              <a:rPr lang="ko-KR" altLang="en-US" sz="2000" b="1" dirty="0">
                <a:sym typeface="Wingdings" panose="05000000000000000000" pitchFamily="2" charset="2"/>
              </a:rPr>
              <a:t>데이터에서 여러 </a:t>
            </a:r>
            <a:r>
              <a:rPr lang="en-US" altLang="ko-KR" sz="2000" b="1" dirty="0">
                <a:sym typeface="Wingdings" panose="05000000000000000000" pitchFamily="2" charset="2"/>
              </a:rPr>
              <a:t>Input </a:t>
            </a:r>
            <a:r>
              <a:rPr lang="ko-KR" altLang="en-US" sz="2000" b="1" dirty="0">
                <a:sym typeface="Wingdings" panose="05000000000000000000" pitchFamily="2" charset="2"/>
              </a:rPr>
              <a:t>변수와</a:t>
            </a:r>
            <a:r>
              <a:rPr lang="en-US" altLang="ko-KR" sz="2000" b="1" dirty="0">
                <a:sym typeface="Wingdings" panose="05000000000000000000" pitchFamily="2" charset="2"/>
              </a:rPr>
              <a:t> </a:t>
            </a:r>
            <a:r>
              <a:rPr lang="ko-KR" altLang="en-US" sz="2000" b="1" dirty="0">
                <a:sym typeface="Wingdings" panose="05000000000000000000" pitchFamily="2" charset="2"/>
              </a:rPr>
              <a:t>종속변수는 선형 관계를 나타낸다</a:t>
            </a:r>
            <a:r>
              <a:rPr lang="en-US" altLang="ko-KR" sz="2000" b="1" dirty="0">
                <a:sym typeface="Wingdings" panose="05000000000000000000" pitchFamily="2" charset="2"/>
              </a:rPr>
              <a:t>. </a:t>
            </a:r>
            <a:r>
              <a:rPr lang="ko-KR" altLang="en-US" sz="2000" b="1" dirty="0">
                <a:sym typeface="Wingdings" panose="05000000000000000000" pitchFamily="2" charset="2"/>
              </a:rPr>
              <a:t>하지만 본 연구의 </a:t>
            </a:r>
            <a:r>
              <a:rPr lang="en-US" altLang="ko-KR" sz="2000" b="1" dirty="0">
                <a:sym typeface="Wingdings" panose="05000000000000000000" pitchFamily="2" charset="2"/>
              </a:rPr>
              <a:t>Tree</a:t>
            </a:r>
            <a:r>
              <a:rPr lang="ko-KR" altLang="en-US" sz="2000" b="1" dirty="0">
                <a:sym typeface="Wingdings" panose="05000000000000000000" pitchFamily="2" charset="2"/>
              </a:rPr>
              <a:t>기반 모델과 </a:t>
            </a:r>
            <a:r>
              <a:rPr lang="en-US" altLang="ko-KR" sz="2000" b="1" dirty="0">
                <a:sym typeface="Wingdings" panose="05000000000000000000" pitchFamily="2" charset="2"/>
              </a:rPr>
              <a:t>Neural Network</a:t>
            </a:r>
            <a:r>
              <a:rPr lang="ko-KR" altLang="en-US" sz="2000" b="1" dirty="0">
                <a:sym typeface="Wingdings" panose="05000000000000000000" pitchFamily="2" charset="2"/>
              </a:rPr>
              <a:t>의 경우 </a:t>
            </a:r>
            <a:r>
              <a:rPr lang="en-US" altLang="ko-KR" sz="2000" b="1" dirty="0">
                <a:sym typeface="Wingdings" panose="05000000000000000000" pitchFamily="2" charset="2"/>
              </a:rPr>
              <a:t>Feature</a:t>
            </a:r>
            <a:r>
              <a:rPr lang="ko-KR" altLang="en-US" sz="2000" b="1" dirty="0">
                <a:sym typeface="Wingdings" panose="05000000000000000000" pitchFamily="2" charset="2"/>
              </a:rPr>
              <a:t>간의 관계를 </a:t>
            </a:r>
            <a:r>
              <a:rPr lang="ko-KR" altLang="en-US" sz="2000" b="1" dirty="0" smtClean="0">
                <a:sym typeface="Wingdings" panose="05000000000000000000" pitchFamily="2" charset="2"/>
              </a:rPr>
              <a:t>파악하며 </a:t>
            </a:r>
            <a:r>
              <a:rPr lang="en-US" altLang="ko-KR" sz="2000" b="1" dirty="0" smtClean="0">
                <a:sym typeface="Wingdings" panose="05000000000000000000" pitchFamily="2" charset="2"/>
              </a:rPr>
              <a:t>Complex</a:t>
            </a:r>
            <a:r>
              <a:rPr lang="ko-KR" altLang="en-US" sz="2000" b="1" dirty="0">
                <a:sym typeface="Wingdings" panose="05000000000000000000" pitchFamily="2" charset="2"/>
              </a:rPr>
              <a:t>한 </a:t>
            </a:r>
            <a:r>
              <a:rPr lang="en-US" altLang="ko-KR" sz="2000" b="1" dirty="0" smtClean="0">
                <a:sym typeface="Wingdings" panose="05000000000000000000" pitchFamily="2" charset="2"/>
              </a:rPr>
              <a:t>Feature</a:t>
            </a:r>
            <a:r>
              <a:rPr lang="ko-KR" altLang="en-US" sz="2000" b="1" dirty="0" smtClean="0">
                <a:sym typeface="Wingdings" panose="05000000000000000000" pitchFamily="2" charset="2"/>
              </a:rPr>
              <a:t>를 </a:t>
            </a:r>
            <a:r>
              <a:rPr lang="ko-KR" altLang="en-US" sz="2000" b="1" dirty="0">
                <a:sym typeface="Wingdings" panose="05000000000000000000" pitchFamily="2" charset="2"/>
              </a:rPr>
              <a:t>잘 </a:t>
            </a:r>
            <a:r>
              <a:rPr lang="ko-KR" altLang="en-US" sz="2000" b="1" dirty="0" smtClean="0">
                <a:sym typeface="Wingdings" panose="05000000000000000000" pitchFamily="2" charset="2"/>
              </a:rPr>
              <a:t>잡아낸다</a:t>
            </a:r>
            <a:r>
              <a:rPr lang="en-US" altLang="ko-KR" sz="2000" b="1" dirty="0" smtClean="0">
                <a:sym typeface="Wingdings" panose="05000000000000000000" pitchFamily="2" charset="2"/>
              </a:rPr>
              <a:t>. </a:t>
            </a:r>
            <a:r>
              <a:rPr lang="ko-KR" altLang="en-US" sz="2000" b="1" dirty="0" smtClean="0">
                <a:sym typeface="Wingdings" panose="05000000000000000000" pitchFamily="2" charset="2"/>
              </a:rPr>
              <a:t>이는</a:t>
            </a:r>
            <a:r>
              <a:rPr lang="en-US" altLang="ko-KR" sz="2000" b="1" dirty="0" smtClean="0">
                <a:sym typeface="Wingdings" panose="05000000000000000000" pitchFamily="2" charset="2"/>
              </a:rPr>
              <a:t> </a:t>
            </a:r>
            <a:r>
              <a:rPr lang="ko-KR" altLang="en-US" sz="2000" b="1" dirty="0">
                <a:sym typeface="Wingdings" panose="05000000000000000000" pitchFamily="2" charset="2"/>
              </a:rPr>
              <a:t>모델의 설명력이 </a:t>
            </a:r>
            <a:r>
              <a:rPr lang="ko-KR" altLang="en-US" sz="2000" b="1" dirty="0" smtClean="0">
                <a:sym typeface="Wingdings" panose="05000000000000000000" pitchFamily="2" charset="2"/>
              </a:rPr>
              <a:t>높아짐으로 </a:t>
            </a:r>
            <a:r>
              <a:rPr lang="ko-KR" altLang="en-US" sz="2000" b="1" dirty="0">
                <a:sym typeface="Wingdings" panose="05000000000000000000" pitchFamily="2" charset="2"/>
              </a:rPr>
              <a:t>확인한 바 있다</a:t>
            </a:r>
            <a:r>
              <a:rPr lang="en-US" altLang="ko-KR" sz="2000" b="1" dirty="0">
                <a:sym typeface="Wingdings" panose="05000000000000000000" pitchFamily="2" charset="2"/>
              </a:rPr>
              <a:t>. </a:t>
            </a:r>
            <a:r>
              <a:rPr lang="ko-KR" altLang="en-US" sz="2000" b="1" dirty="0">
                <a:sym typeface="Wingdings" panose="05000000000000000000" pitchFamily="2" charset="2"/>
              </a:rPr>
              <a:t>이에 따라 </a:t>
            </a:r>
            <a:r>
              <a:rPr lang="ko-KR" altLang="en-US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주가 예측에 있어서 통계적으로 유의한 변수만을 활용하는 것은 </a:t>
            </a:r>
            <a:r>
              <a:rPr lang="en-US" altLang="ko-KR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Machine Learning </a:t>
            </a:r>
            <a:r>
              <a:rPr lang="ko-KR" altLang="en-US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모델의 성능을 보장하지 않는다</a:t>
            </a:r>
            <a:r>
              <a:rPr lang="en-US" altLang="ko-KR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94905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42211" y="-117962"/>
            <a:ext cx="7467600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6. </a:t>
            </a:r>
            <a:r>
              <a:rPr lang="ko-KR" altLang="en-US" sz="2400" b="1" dirty="0"/>
              <a:t>결론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78428" y="423623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B01AE1B-260F-4064-88F6-54A7DA5C2739}"/>
              </a:ext>
            </a:extLst>
          </p:cNvPr>
          <p:cNvSpPr txBox="1"/>
          <p:nvPr/>
        </p:nvSpPr>
        <p:spPr>
          <a:xfrm>
            <a:off x="1190529" y="626763"/>
            <a:ext cx="10113638" cy="5111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Research Question:</a:t>
            </a:r>
          </a:p>
          <a:p>
            <a:pPr>
              <a:lnSpc>
                <a:spcPct val="150000"/>
              </a:lnSpc>
            </a:pPr>
            <a:endParaRPr lang="en-US" altLang="ko-KR" sz="2000" b="1" dirty="0"/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3. </a:t>
            </a:r>
            <a:r>
              <a:rPr lang="ko-KR" altLang="en-US" sz="2000" b="1" dirty="0"/>
              <a:t>주가예측에 있어서 </a:t>
            </a:r>
            <a:r>
              <a:rPr lang="en-US" altLang="ko-KR" sz="2000" b="1" dirty="0"/>
              <a:t>Random Forest, XG-Boost </a:t>
            </a:r>
            <a:r>
              <a:rPr lang="ko-KR" altLang="en-US" sz="2000" b="1" dirty="0"/>
              <a:t>등의 </a:t>
            </a:r>
            <a:r>
              <a:rPr lang="en-US" altLang="ko-KR" sz="2000" b="1" dirty="0"/>
              <a:t>Machine Learning </a:t>
            </a:r>
            <a:r>
              <a:rPr lang="ko-KR" altLang="en-US" sz="2000" b="1" dirty="0"/>
              <a:t>모델과 </a:t>
            </a:r>
            <a:r>
              <a:rPr lang="en-US" altLang="ko-KR" sz="2000" b="1" dirty="0"/>
              <a:t>Neural Network </a:t>
            </a:r>
            <a:r>
              <a:rPr lang="ko-KR" altLang="en-US" sz="2000" b="1" dirty="0"/>
              <a:t>중 어떤 모델이 가장 적합한지 알 수 있다</a:t>
            </a:r>
            <a:r>
              <a:rPr lang="en-US" altLang="ko-KR" sz="2000" b="1" dirty="0"/>
              <a:t>.</a:t>
            </a:r>
            <a:r>
              <a:rPr lang="ko-KR" altLang="en-US" sz="2000" b="1" dirty="0"/>
              <a:t> 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en-US" altLang="ko-KR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YES</a:t>
            </a:r>
          </a:p>
          <a:p>
            <a:pPr>
              <a:lnSpc>
                <a:spcPct val="150000"/>
              </a:lnSpc>
            </a:pPr>
            <a:endParaRPr lang="en-US" altLang="ko-KR" sz="2000" b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MAE</a:t>
            </a:r>
            <a:r>
              <a:rPr lang="ko-KR" altLang="en-US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 기준으로는 </a:t>
            </a:r>
            <a:r>
              <a:rPr lang="en-US" altLang="ko-KR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Random Forest</a:t>
            </a:r>
            <a:r>
              <a:rPr lang="ko-KR" altLang="en-US" sz="2000" b="1" dirty="0">
                <a:sym typeface="Wingdings" panose="05000000000000000000" pitchFamily="2" charset="2"/>
              </a:rPr>
              <a:t>가 높은 성능을 보였으며 </a:t>
            </a:r>
            <a:r>
              <a:rPr lang="en-US" altLang="ko-KR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RMSE</a:t>
            </a:r>
            <a:r>
              <a:rPr lang="ko-KR" altLang="en-US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 기준으로 </a:t>
            </a:r>
            <a:r>
              <a:rPr lang="en-US" altLang="ko-KR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XG Boost</a:t>
            </a:r>
            <a:r>
              <a:rPr lang="ko-KR" altLang="en-US" sz="2000" b="1" dirty="0">
                <a:sym typeface="Wingdings" panose="05000000000000000000" pitchFamily="2" charset="2"/>
              </a:rPr>
              <a:t>가 높은 성과를 보여준다</a:t>
            </a:r>
            <a:r>
              <a:rPr lang="en-US" altLang="ko-KR" sz="2000" b="1" dirty="0">
                <a:sym typeface="Wingdings" panose="05000000000000000000" pitchFamily="2" charset="2"/>
              </a:rPr>
              <a:t>. MAE</a:t>
            </a:r>
            <a:r>
              <a:rPr lang="ko-KR" altLang="en-US" sz="2000" b="1" dirty="0">
                <a:sym typeface="Wingdings" panose="05000000000000000000" pitchFamily="2" charset="2"/>
              </a:rPr>
              <a:t>의 경우 직관적인 설명을 잘 해낸다는 장점이 있다</a:t>
            </a:r>
            <a:r>
              <a:rPr lang="en-US" altLang="ko-KR" sz="2000" b="1" dirty="0">
                <a:sym typeface="Wingdings" panose="05000000000000000000" pitchFamily="2" charset="2"/>
              </a:rPr>
              <a:t>. </a:t>
            </a:r>
            <a:r>
              <a:rPr lang="ko-KR" altLang="en-US" sz="2000" b="1" dirty="0">
                <a:sym typeface="Wingdings" panose="05000000000000000000" pitchFamily="2" charset="2"/>
              </a:rPr>
              <a:t>하지만 특이치에 민감한 경향이 있는데</a:t>
            </a:r>
            <a:r>
              <a:rPr lang="en-US" altLang="ko-KR" sz="2000" b="1" dirty="0">
                <a:sym typeface="Wingdings" panose="05000000000000000000" pitchFamily="2" charset="2"/>
              </a:rPr>
              <a:t>, </a:t>
            </a:r>
            <a:r>
              <a:rPr lang="ko-KR" altLang="en-US" sz="2000" b="1" dirty="0">
                <a:sym typeface="Wingdings" panose="05000000000000000000" pitchFamily="2" charset="2"/>
              </a:rPr>
              <a:t>이를 </a:t>
            </a:r>
            <a:r>
              <a:rPr lang="en-US" altLang="ko-KR" sz="2000" b="1" dirty="0">
                <a:sym typeface="Wingdings" panose="05000000000000000000" pitchFamily="2" charset="2"/>
              </a:rPr>
              <a:t>RMSE</a:t>
            </a:r>
            <a:r>
              <a:rPr lang="ko-KR" altLang="en-US" sz="2000" b="1" dirty="0">
                <a:sym typeface="Wingdings" panose="05000000000000000000" pitchFamily="2" charset="2"/>
              </a:rPr>
              <a:t>는 </a:t>
            </a:r>
            <a:r>
              <a:rPr lang="en-US" altLang="ko-KR" sz="2000" b="1" dirty="0">
                <a:sym typeface="Wingdings" panose="05000000000000000000" pitchFamily="2" charset="2"/>
              </a:rPr>
              <a:t>Robust</a:t>
            </a:r>
            <a:r>
              <a:rPr lang="ko-KR" altLang="en-US" sz="2000" b="1" dirty="0">
                <a:sym typeface="Wingdings" panose="05000000000000000000" pitchFamily="2" charset="2"/>
              </a:rPr>
              <a:t>하게 극복한다</a:t>
            </a:r>
            <a:r>
              <a:rPr lang="en-US" altLang="ko-KR" sz="2000" b="1" dirty="0">
                <a:sym typeface="Wingdings" panose="05000000000000000000" pitchFamily="2" charset="2"/>
              </a:rPr>
              <a:t>. </a:t>
            </a:r>
            <a:r>
              <a:rPr lang="ko-KR" altLang="en-US" sz="2000" b="1" dirty="0">
                <a:sym typeface="Wingdings" panose="05000000000000000000" pitchFamily="2" charset="2"/>
              </a:rPr>
              <a:t>이러한 특성에 따라 </a:t>
            </a:r>
            <a:r>
              <a:rPr lang="en-US" altLang="ko-KR" sz="2000" b="1" dirty="0">
                <a:sym typeface="Wingdings" panose="05000000000000000000" pitchFamily="2" charset="2"/>
              </a:rPr>
              <a:t>MAE,</a:t>
            </a:r>
            <a:r>
              <a:rPr lang="ko-KR" altLang="en-US" sz="2000" b="1" dirty="0">
                <a:sym typeface="Wingdings" panose="05000000000000000000" pitchFamily="2" charset="2"/>
              </a:rPr>
              <a:t> </a:t>
            </a:r>
            <a:r>
              <a:rPr lang="en-US" altLang="ko-KR" sz="2000" b="1" dirty="0">
                <a:sym typeface="Wingdings" panose="05000000000000000000" pitchFamily="2" charset="2"/>
              </a:rPr>
              <a:t>RMSE</a:t>
            </a:r>
            <a:r>
              <a:rPr lang="ko-KR" altLang="en-US" sz="2000" b="1" dirty="0">
                <a:sym typeface="Wingdings" panose="05000000000000000000" pitchFamily="2" charset="2"/>
              </a:rPr>
              <a:t>를 모두 고려하며 </a:t>
            </a:r>
            <a:r>
              <a:rPr lang="en-US" altLang="ko-KR" sz="2000" b="1" dirty="0">
                <a:sym typeface="Wingdings" panose="05000000000000000000" pitchFamily="2" charset="2"/>
              </a:rPr>
              <a:t>Random Forest</a:t>
            </a:r>
            <a:r>
              <a:rPr lang="ko-KR" altLang="en-US" sz="2000" b="1" dirty="0">
                <a:sym typeface="Wingdings" panose="05000000000000000000" pitchFamily="2" charset="2"/>
              </a:rPr>
              <a:t>와 </a:t>
            </a:r>
            <a:r>
              <a:rPr lang="en-US" altLang="ko-KR" sz="2000" b="1" dirty="0">
                <a:sym typeface="Wingdings" panose="05000000000000000000" pitchFamily="2" charset="2"/>
              </a:rPr>
              <a:t>XG-Boost</a:t>
            </a:r>
            <a:r>
              <a:rPr lang="ko-KR" altLang="en-US" sz="2000" b="1" dirty="0">
                <a:sym typeface="Wingdings" panose="05000000000000000000" pitchFamily="2" charset="2"/>
              </a:rPr>
              <a:t>를 모두 모델로 활용하는 것이 바람직하다</a:t>
            </a:r>
            <a:r>
              <a:rPr lang="en-US" altLang="ko-KR" sz="2000" b="1" dirty="0">
                <a:sym typeface="Wingdings" panose="05000000000000000000" pitchFamily="2" charset="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82603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42211" y="-117962"/>
            <a:ext cx="7467600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6. </a:t>
            </a:r>
            <a:r>
              <a:rPr lang="ko-KR" altLang="en-US" sz="2400" b="1" dirty="0"/>
              <a:t>결론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78428" y="423623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B01AE1B-260F-4064-88F6-54A7DA5C2739}"/>
              </a:ext>
            </a:extLst>
          </p:cNvPr>
          <p:cNvSpPr txBox="1"/>
          <p:nvPr/>
        </p:nvSpPr>
        <p:spPr>
          <a:xfrm>
            <a:off x="800517" y="883100"/>
            <a:ext cx="113914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/>
              <a:t>앞선 분석에 따라 </a:t>
            </a:r>
            <a:r>
              <a:rPr lang="en-US" altLang="ko-KR" sz="2000" dirty="0"/>
              <a:t>2021</a:t>
            </a:r>
            <a:r>
              <a:rPr lang="ko-KR" altLang="en-US" sz="2000" dirty="0"/>
              <a:t>년에 투자할 </a:t>
            </a:r>
            <a:r>
              <a:rPr lang="en-US" altLang="ko-KR" sz="2000" dirty="0" smtClean="0"/>
              <a:t>3</a:t>
            </a:r>
            <a:r>
              <a:rPr lang="ko-KR" altLang="en-US" sz="2000" dirty="0" smtClean="0"/>
              <a:t>개의 기업을 선정한다</a:t>
            </a:r>
            <a:r>
              <a:rPr lang="en-US" altLang="ko-KR" sz="2000" dirty="0" smtClean="0"/>
              <a:t>.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en-US" altLang="ko-KR" sz="2000" dirty="0"/>
              <a:t>2020 12</a:t>
            </a:r>
            <a:r>
              <a:rPr lang="ko-KR" altLang="en-US" sz="2000" dirty="0"/>
              <a:t>월 </a:t>
            </a:r>
            <a:r>
              <a:rPr lang="en-US" altLang="ko-KR" sz="2000" dirty="0"/>
              <a:t>31</a:t>
            </a:r>
            <a:r>
              <a:rPr lang="ko-KR" altLang="en-US" sz="2000" dirty="0"/>
              <a:t>일 정보를 토대로 </a:t>
            </a:r>
            <a:r>
              <a:rPr lang="en-US" altLang="ko-KR" sz="2000" dirty="0"/>
              <a:t>2021 5</a:t>
            </a:r>
            <a:r>
              <a:rPr lang="ko-KR" altLang="en-US" sz="2000" dirty="0"/>
              <a:t>월에 투자를 </a:t>
            </a:r>
            <a:r>
              <a:rPr lang="ko-KR" altLang="en-US" sz="2000" dirty="0" smtClean="0"/>
              <a:t>진행한다</a:t>
            </a:r>
            <a:r>
              <a:rPr lang="en-US" altLang="ko-KR" sz="2000" dirty="0" smtClean="0"/>
              <a:t>. </a:t>
            </a:r>
            <a:r>
              <a:rPr lang="en-US" altLang="ko-KR" sz="2000" dirty="0"/>
              <a:t>(2021</a:t>
            </a:r>
            <a:r>
              <a:rPr lang="ko-KR" altLang="en-US" sz="2000" dirty="0" smtClean="0"/>
              <a:t>년 데이터는 </a:t>
            </a:r>
            <a:r>
              <a:rPr lang="ko-KR" altLang="en-US" sz="2000" dirty="0" err="1"/>
              <a:t>결측치</a:t>
            </a:r>
            <a:r>
              <a:rPr lang="ko-KR" altLang="en-US" sz="2000" dirty="0"/>
              <a:t> 문제 다수</a:t>
            </a:r>
            <a:r>
              <a:rPr lang="en-US" altLang="ko-KR" sz="2000" dirty="0"/>
              <a:t>.)</a:t>
            </a:r>
          </a:p>
          <a:p>
            <a:pPr>
              <a:lnSpc>
                <a:spcPct val="150000"/>
              </a:lnSpc>
            </a:pPr>
            <a:r>
              <a:rPr lang="ko-KR" altLang="en-US" sz="2000" dirty="0"/>
              <a:t>각 모델 별로 </a:t>
            </a:r>
            <a:r>
              <a:rPr lang="ko-KR" altLang="en-US" sz="2000" b="1" dirty="0"/>
              <a:t>시가 총액이 가장 크게 증가하는 기업을 투자 대상 기업으로 </a:t>
            </a:r>
            <a:r>
              <a:rPr lang="ko-KR" altLang="en-US" sz="2000" b="1" dirty="0" smtClean="0"/>
              <a:t>선정</a:t>
            </a:r>
            <a:r>
              <a:rPr lang="ko-KR" altLang="en-US" sz="2000" dirty="0" smtClean="0"/>
              <a:t>했다</a:t>
            </a:r>
            <a:r>
              <a:rPr lang="en-US" altLang="ko-KR" sz="2000" dirty="0" smtClean="0"/>
              <a:t>.</a:t>
            </a:r>
            <a:endParaRPr lang="en-US" altLang="ko-KR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A3C974-2C08-403D-8070-B9FA3E18F70F}"/>
              </a:ext>
            </a:extLst>
          </p:cNvPr>
          <p:cNvSpPr txBox="1"/>
          <p:nvPr/>
        </p:nvSpPr>
        <p:spPr>
          <a:xfrm>
            <a:off x="708660" y="2531878"/>
            <a:ext cx="3250828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/>
              <a:t>Random Forest </a:t>
            </a:r>
            <a:r>
              <a:rPr lang="ko-KR" altLang="en-US" sz="2000" dirty="0"/>
              <a:t>예측 결과</a:t>
            </a:r>
            <a:endParaRPr lang="en-US" altLang="ko-KR" sz="20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180F3DC-4633-4876-9E84-DB7185FDA9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791" t="28426" r="68229" b="41944"/>
          <a:stretch/>
        </p:blipFill>
        <p:spPr>
          <a:xfrm>
            <a:off x="1089660" y="3184041"/>
            <a:ext cx="2499310" cy="347729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EEB4FFA-8EB0-40DD-97BF-09DAEF83E3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656" t="62964" r="67844" b="6574"/>
          <a:stretch/>
        </p:blipFill>
        <p:spPr>
          <a:xfrm>
            <a:off x="4212846" y="3138374"/>
            <a:ext cx="2559050" cy="350803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92963B3-2C8A-4614-83C4-BA498BC0D501}"/>
              </a:ext>
            </a:extLst>
          </p:cNvPr>
          <p:cNvSpPr txBox="1"/>
          <p:nvPr/>
        </p:nvSpPr>
        <p:spPr>
          <a:xfrm>
            <a:off x="4441446" y="2531878"/>
            <a:ext cx="2869828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/>
              <a:t>XG-Boost </a:t>
            </a:r>
            <a:r>
              <a:rPr lang="ko-KR" altLang="en-US" sz="2000" dirty="0"/>
              <a:t>예측 결과</a:t>
            </a:r>
            <a:endParaRPr lang="en-US" altLang="ko-KR" sz="2000" dirty="0"/>
          </a:p>
        </p:txBody>
      </p:sp>
      <p:sp>
        <p:nvSpPr>
          <p:cNvPr id="12" name="액자 11">
            <a:extLst>
              <a:ext uri="{FF2B5EF4-FFF2-40B4-BE49-F238E27FC236}">
                <a16:creationId xmlns:a16="http://schemas.microsoft.com/office/drawing/2014/main" id="{DB53B8C1-CEA5-4D6E-AD03-89A0F35CA8C0}"/>
              </a:ext>
            </a:extLst>
          </p:cNvPr>
          <p:cNvSpPr/>
          <p:nvPr/>
        </p:nvSpPr>
        <p:spPr>
          <a:xfrm>
            <a:off x="1039181" y="3429000"/>
            <a:ext cx="2559050" cy="3429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액자 12">
            <a:extLst>
              <a:ext uri="{FF2B5EF4-FFF2-40B4-BE49-F238E27FC236}">
                <a16:creationId xmlns:a16="http://schemas.microsoft.com/office/drawing/2014/main" id="{2FEF6A95-05C1-4078-899D-08C3623D9FB1}"/>
              </a:ext>
            </a:extLst>
          </p:cNvPr>
          <p:cNvSpPr/>
          <p:nvPr/>
        </p:nvSpPr>
        <p:spPr>
          <a:xfrm>
            <a:off x="4203585" y="4140200"/>
            <a:ext cx="2559050" cy="3429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액자 13">
            <a:extLst>
              <a:ext uri="{FF2B5EF4-FFF2-40B4-BE49-F238E27FC236}">
                <a16:creationId xmlns:a16="http://schemas.microsoft.com/office/drawing/2014/main" id="{C13A45A4-A2E6-4E7C-8750-A5F5D5E6E522}"/>
              </a:ext>
            </a:extLst>
          </p:cNvPr>
          <p:cNvSpPr/>
          <p:nvPr/>
        </p:nvSpPr>
        <p:spPr>
          <a:xfrm>
            <a:off x="1039873" y="3736634"/>
            <a:ext cx="2559050" cy="3429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액자 14">
            <a:extLst>
              <a:ext uri="{FF2B5EF4-FFF2-40B4-BE49-F238E27FC236}">
                <a16:creationId xmlns:a16="http://schemas.microsoft.com/office/drawing/2014/main" id="{ECD07FB3-EB5C-47F0-9E18-9F71BE2B4C6D}"/>
              </a:ext>
            </a:extLst>
          </p:cNvPr>
          <p:cNvSpPr/>
          <p:nvPr/>
        </p:nvSpPr>
        <p:spPr>
          <a:xfrm>
            <a:off x="4192237" y="3537205"/>
            <a:ext cx="2559050" cy="3429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액자 15">
            <a:extLst>
              <a:ext uri="{FF2B5EF4-FFF2-40B4-BE49-F238E27FC236}">
                <a16:creationId xmlns:a16="http://schemas.microsoft.com/office/drawing/2014/main" id="{D4E02CEF-6080-4B00-9315-3A44DBD0955A}"/>
              </a:ext>
            </a:extLst>
          </p:cNvPr>
          <p:cNvSpPr/>
          <p:nvPr/>
        </p:nvSpPr>
        <p:spPr>
          <a:xfrm>
            <a:off x="4212846" y="3797300"/>
            <a:ext cx="2559050" cy="3429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액자 16">
            <a:extLst>
              <a:ext uri="{FF2B5EF4-FFF2-40B4-BE49-F238E27FC236}">
                <a16:creationId xmlns:a16="http://schemas.microsoft.com/office/drawing/2014/main" id="{F94562DF-BB43-4E00-9E82-9530EC2359E8}"/>
              </a:ext>
            </a:extLst>
          </p:cNvPr>
          <p:cNvSpPr/>
          <p:nvPr/>
        </p:nvSpPr>
        <p:spPr>
          <a:xfrm>
            <a:off x="1059790" y="4380563"/>
            <a:ext cx="2559050" cy="3429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1335D9D6-AB50-4076-8270-EBEA8C7F79E6}"/>
              </a:ext>
            </a:extLst>
          </p:cNvPr>
          <p:cNvSpPr/>
          <p:nvPr/>
        </p:nvSpPr>
        <p:spPr>
          <a:xfrm>
            <a:off x="7035800" y="3771900"/>
            <a:ext cx="1104900" cy="711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6679095-8BF2-47F0-A0B4-1016162D9038}"/>
              </a:ext>
            </a:extLst>
          </p:cNvPr>
          <p:cNvSpPr txBox="1"/>
          <p:nvPr/>
        </p:nvSpPr>
        <p:spPr>
          <a:xfrm>
            <a:off x="8140700" y="2672403"/>
            <a:ext cx="44856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/>
              <a:t>우측에 보이는 </a:t>
            </a:r>
            <a:r>
              <a:rPr lang="en-US" altLang="ko-KR" dirty="0" smtClean="0"/>
              <a:t>Predict </a:t>
            </a:r>
            <a:r>
              <a:rPr lang="ko-KR" altLang="en-US" dirty="0" smtClean="0"/>
              <a:t>값은 각 기업의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 smtClean="0"/>
              <a:t>5</a:t>
            </a:r>
            <a:r>
              <a:rPr lang="ko-KR" altLang="en-US" dirty="0" smtClean="0"/>
              <a:t>년 후</a:t>
            </a:r>
            <a:r>
              <a:rPr lang="en-US" altLang="ko-KR" dirty="0"/>
              <a:t> </a:t>
            </a:r>
            <a:r>
              <a:rPr lang="ko-KR" altLang="en-US" dirty="0" smtClean="0"/>
              <a:t>시가총액의 증가분이다</a:t>
            </a:r>
            <a:r>
              <a:rPr lang="en-US" altLang="ko-KR" dirty="0" smtClean="0"/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dirty="0" smtClean="0"/>
              <a:t>Random </a:t>
            </a:r>
            <a:r>
              <a:rPr lang="en-US" altLang="ko-KR" dirty="0"/>
              <a:t>Forest, XG-Boost</a:t>
            </a:r>
            <a:r>
              <a:rPr lang="ko-KR" altLang="en-US" dirty="0"/>
              <a:t>가 예측한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2026</a:t>
            </a:r>
            <a:r>
              <a:rPr lang="ko-KR" altLang="en-US" dirty="0"/>
              <a:t>년 시가총액 증분 </a:t>
            </a:r>
            <a:r>
              <a:rPr lang="en-US" altLang="ko-KR" dirty="0"/>
              <a:t>Top3</a:t>
            </a:r>
            <a:r>
              <a:rPr lang="ko-KR" altLang="en-US" dirty="0"/>
              <a:t>는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b="1" dirty="0"/>
              <a:t>한국조선해양</a:t>
            </a:r>
            <a:r>
              <a:rPr lang="en-US" altLang="ko-KR" b="1" dirty="0"/>
              <a:t>, KH </a:t>
            </a:r>
            <a:r>
              <a:rPr lang="ko-KR" altLang="en-US" b="1" dirty="0" err="1"/>
              <a:t>필룩스</a:t>
            </a:r>
            <a:r>
              <a:rPr lang="en-US" altLang="ko-KR" b="1" dirty="0"/>
              <a:t>, SGC</a:t>
            </a:r>
            <a:r>
              <a:rPr lang="ko-KR" altLang="en-US" b="1" dirty="0"/>
              <a:t>에너지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가 공통적으로 해당된다</a:t>
            </a:r>
            <a:r>
              <a:rPr lang="en-US" altLang="ko-KR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모델 </a:t>
            </a:r>
            <a:r>
              <a:rPr lang="ko-KR" altLang="en-US" dirty="0"/>
              <a:t>결과에 </a:t>
            </a:r>
            <a:r>
              <a:rPr lang="ko-KR" altLang="en-US" dirty="0" smtClean="0"/>
              <a:t>따라</a:t>
            </a:r>
            <a:r>
              <a:rPr lang="en-US" altLang="ko-KR" dirty="0" smtClean="0"/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위 </a:t>
            </a:r>
            <a:r>
              <a:rPr lang="ko-KR" altLang="en-US" dirty="0"/>
              <a:t>세 기업에 투자 </a:t>
            </a:r>
            <a:r>
              <a:rPr lang="ko-KR" altLang="en-US" dirty="0" smtClean="0"/>
              <a:t>결정하기로 한다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585904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42211" y="-117962"/>
            <a:ext cx="7467600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6. </a:t>
            </a:r>
            <a:r>
              <a:rPr lang="ko-KR" altLang="en-US" sz="2400" b="1" dirty="0"/>
              <a:t>결론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78428" y="423623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B01AE1B-260F-4064-88F6-54A7DA5C2739}"/>
              </a:ext>
            </a:extLst>
          </p:cNvPr>
          <p:cNvSpPr txBox="1"/>
          <p:nvPr/>
        </p:nvSpPr>
        <p:spPr>
          <a:xfrm>
            <a:off x="1190529" y="626763"/>
            <a:ext cx="10113638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sym typeface="Wingdings" panose="05000000000000000000" pitchFamily="2" charset="2"/>
              </a:rPr>
              <a:t>한계</a:t>
            </a:r>
            <a:r>
              <a:rPr lang="en-US" altLang="ko-KR" sz="2000" b="1" dirty="0">
                <a:sym typeface="Wingdings" panose="05000000000000000000" pitchFamily="2" charset="2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sym typeface="Wingdings" panose="05000000000000000000" pitchFamily="2" charset="2"/>
              </a:rPr>
              <a:t>본 연구는 현재 시점에 투자하였을 때 미래수익예측에 대한 모델을 제안한다</a:t>
            </a:r>
            <a:r>
              <a:rPr lang="en-US" altLang="ko-KR" sz="2000" dirty="0">
                <a:sym typeface="Wingdings" panose="05000000000000000000" pitchFamily="2" charset="2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sym typeface="Wingdings" panose="05000000000000000000" pitchFamily="2" charset="2"/>
              </a:rPr>
              <a:t>하지만 </a:t>
            </a:r>
            <a:r>
              <a:rPr lang="ko-KR" altLang="en-US" sz="2000" b="1" dirty="0">
                <a:sym typeface="Wingdings" panose="05000000000000000000" pitchFamily="2" charset="2"/>
              </a:rPr>
              <a:t>어떠한 요인에 의해 투자수익이 발생하였는지에 대한 조금 더 </a:t>
            </a:r>
            <a:r>
              <a:rPr lang="ko-KR" altLang="en-US" sz="2000" b="1" dirty="0" smtClean="0">
                <a:sym typeface="Wingdings" panose="05000000000000000000" pitchFamily="2" charset="2"/>
              </a:rPr>
              <a:t>심도 있는 </a:t>
            </a:r>
            <a:r>
              <a:rPr lang="ko-KR" altLang="en-US" sz="2000" b="1" dirty="0">
                <a:sym typeface="Wingdings" panose="05000000000000000000" pitchFamily="2" charset="2"/>
              </a:rPr>
              <a:t>분석이 요구</a:t>
            </a:r>
            <a:r>
              <a:rPr lang="ko-KR" altLang="en-US" sz="2000" dirty="0">
                <a:sym typeface="Wingdings" panose="05000000000000000000" pitchFamily="2" charset="2"/>
              </a:rPr>
              <a:t>된다</a:t>
            </a:r>
            <a:r>
              <a:rPr lang="en-US" altLang="ko-KR" sz="2000" dirty="0">
                <a:sym typeface="Wingdings" panose="05000000000000000000" pitchFamily="2" charset="2"/>
              </a:rPr>
              <a:t>. </a:t>
            </a:r>
            <a:r>
              <a:rPr lang="ko-KR" altLang="en-US" sz="2000" dirty="0">
                <a:sym typeface="Wingdings" panose="05000000000000000000" pitchFamily="2" charset="2"/>
              </a:rPr>
              <a:t>물론</a:t>
            </a:r>
            <a:r>
              <a:rPr lang="en-US" altLang="ko-KR" sz="2000" dirty="0">
                <a:sym typeface="Wingdings" panose="05000000000000000000" pitchFamily="2" charset="2"/>
              </a:rPr>
              <a:t>, </a:t>
            </a:r>
            <a:r>
              <a:rPr lang="ko-KR" altLang="en-US" sz="2000" dirty="0">
                <a:sym typeface="Wingdings" panose="05000000000000000000" pitchFamily="2" charset="2"/>
              </a:rPr>
              <a:t>상관관계 분석을 통해 자산 관련 항목</a:t>
            </a:r>
            <a:r>
              <a:rPr lang="en-US" altLang="ko-KR" sz="2000" dirty="0">
                <a:sym typeface="Wingdings" panose="05000000000000000000" pitchFamily="2" charset="2"/>
              </a:rPr>
              <a:t>, </a:t>
            </a:r>
            <a:r>
              <a:rPr lang="ko-KR" altLang="en-US" sz="2000" dirty="0">
                <a:sym typeface="Wingdings" panose="05000000000000000000" pitchFamily="2" charset="2"/>
              </a:rPr>
              <a:t>영업과 관련된 항목이 미래 수익과 연관이 있음을 밝혀냈지만 </a:t>
            </a:r>
            <a:r>
              <a:rPr lang="ko-KR" altLang="en-US" sz="2000" b="1" dirty="0">
                <a:sym typeface="Wingdings" panose="05000000000000000000" pitchFamily="2" charset="2"/>
              </a:rPr>
              <a:t>재무지표 외의 다른 요인들에 대해서도 분석이 필요해 보인다</a:t>
            </a:r>
            <a:r>
              <a:rPr lang="en-US" altLang="ko-KR" sz="2000" b="1" dirty="0">
                <a:sym typeface="Wingdings" panose="05000000000000000000" pitchFamily="2" charset="2"/>
              </a:rPr>
              <a:t>.</a:t>
            </a:r>
            <a:r>
              <a:rPr lang="en-US" altLang="ko-KR" sz="2000" dirty="0">
                <a:sym typeface="Wingdings" panose="05000000000000000000" pitchFamily="2" charset="2"/>
              </a:rPr>
              <a:t> </a:t>
            </a:r>
            <a:r>
              <a:rPr lang="ko-KR" altLang="en-US" sz="2000" dirty="0" err="1">
                <a:sym typeface="Wingdings" panose="05000000000000000000" pitchFamily="2" charset="2"/>
              </a:rPr>
              <a:t>산업군</a:t>
            </a:r>
            <a:r>
              <a:rPr lang="ko-KR" altLang="en-US" sz="2000" dirty="0">
                <a:sym typeface="Wingdings" panose="05000000000000000000" pitchFamily="2" charset="2"/>
              </a:rPr>
              <a:t> 별 경쟁</a:t>
            </a:r>
            <a:r>
              <a:rPr lang="en-US" altLang="ko-KR" sz="2000" dirty="0">
                <a:sym typeface="Wingdings" panose="05000000000000000000" pitchFamily="2" charset="2"/>
              </a:rPr>
              <a:t> </a:t>
            </a:r>
            <a:r>
              <a:rPr lang="ko-KR" altLang="en-US" sz="2000" dirty="0">
                <a:sym typeface="Wingdings" panose="05000000000000000000" pitchFamily="2" charset="2"/>
              </a:rPr>
              <a:t>정도</a:t>
            </a:r>
            <a:r>
              <a:rPr lang="en-US" altLang="ko-KR" sz="2000" dirty="0">
                <a:sym typeface="Wingdings" panose="05000000000000000000" pitchFamily="2" charset="2"/>
              </a:rPr>
              <a:t>, </a:t>
            </a:r>
            <a:r>
              <a:rPr lang="en-US" altLang="ko-KR" sz="2000" dirty="0" err="1">
                <a:sym typeface="Wingdings" panose="05000000000000000000" pitchFamily="2" charset="2"/>
              </a:rPr>
              <a:t>TextMining</a:t>
            </a:r>
            <a:r>
              <a:rPr lang="ko-KR" altLang="en-US" sz="2000" dirty="0">
                <a:sym typeface="Wingdings" panose="05000000000000000000" pitchFamily="2" charset="2"/>
              </a:rPr>
              <a:t>기법을 통한 회사의 이슈 분석</a:t>
            </a:r>
            <a:r>
              <a:rPr lang="en-US" altLang="ko-KR" sz="2000" dirty="0">
                <a:sym typeface="Wingdings" panose="05000000000000000000" pitchFamily="2" charset="2"/>
              </a:rPr>
              <a:t> </a:t>
            </a:r>
            <a:r>
              <a:rPr lang="ko-KR" altLang="en-US" sz="2000" dirty="0">
                <a:sym typeface="Wingdings" panose="05000000000000000000" pitchFamily="2" charset="2"/>
              </a:rPr>
              <a:t>등을 통해 주식을 예측하는 요인을 다각화 할 수 있다</a:t>
            </a:r>
            <a:r>
              <a:rPr lang="en-US" altLang="ko-KR" sz="2000" dirty="0" smtClean="0">
                <a:sym typeface="Wingdings" panose="05000000000000000000" pitchFamily="2" charset="2"/>
              </a:rPr>
              <a:t>. </a:t>
            </a:r>
          </a:p>
          <a:p>
            <a:pPr>
              <a:lnSpc>
                <a:spcPct val="150000"/>
              </a:lnSpc>
            </a:pPr>
            <a:endParaRPr lang="en-US" altLang="ko-KR" sz="2000" dirty="0"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 smtClean="0">
                <a:sym typeface="Wingdings" panose="05000000000000000000" pitchFamily="2" charset="2"/>
              </a:rPr>
              <a:t>데이터 구성에서도 개선할 여지가 보인다</a:t>
            </a:r>
            <a:r>
              <a:rPr lang="en-US" altLang="ko-KR" sz="2000" dirty="0" smtClean="0">
                <a:sym typeface="Wingdings" panose="05000000000000000000" pitchFamily="2" charset="2"/>
              </a:rPr>
              <a:t>. Training</a:t>
            </a:r>
            <a:r>
              <a:rPr lang="ko-KR" altLang="en-US" sz="2000" dirty="0" smtClean="0">
                <a:sym typeface="Wingdings" panose="05000000000000000000" pitchFamily="2" charset="2"/>
              </a:rPr>
              <a:t>은 </a:t>
            </a:r>
            <a:r>
              <a:rPr lang="en-US" altLang="ko-KR" sz="2000" dirty="0" smtClean="0">
                <a:sym typeface="Wingdings" panose="05000000000000000000" pitchFamily="2" charset="2"/>
              </a:rPr>
              <a:t>5</a:t>
            </a:r>
            <a:r>
              <a:rPr lang="ko-KR" altLang="en-US" sz="2000" dirty="0" smtClean="0">
                <a:sym typeface="Wingdings" panose="05000000000000000000" pitchFamily="2" charset="2"/>
              </a:rPr>
              <a:t>년 후의 시가총액을 종속변수로 놓고 학습하기에 </a:t>
            </a:r>
            <a:r>
              <a:rPr lang="en-US" altLang="ko-KR" sz="2000" dirty="0" smtClean="0">
                <a:sym typeface="Wingdings" panose="05000000000000000000" pitchFamily="2" charset="2"/>
              </a:rPr>
              <a:t>2016</a:t>
            </a:r>
            <a:r>
              <a:rPr lang="ko-KR" altLang="en-US" sz="2000" dirty="0" smtClean="0">
                <a:sym typeface="Wingdings" panose="05000000000000000000" pitchFamily="2" charset="2"/>
              </a:rPr>
              <a:t>년 </a:t>
            </a:r>
            <a:r>
              <a:rPr lang="en-US" altLang="ko-KR" sz="2000" dirty="0" smtClean="0">
                <a:sym typeface="Wingdings" panose="05000000000000000000" pitchFamily="2" charset="2"/>
              </a:rPr>
              <a:t>1</a:t>
            </a:r>
            <a:r>
              <a:rPr lang="ko-KR" altLang="en-US" sz="2000" dirty="0" smtClean="0">
                <a:sym typeface="Wingdings" panose="05000000000000000000" pitchFamily="2" charset="2"/>
              </a:rPr>
              <a:t>분기까지의 데이터 밖에 사용하지 못했다</a:t>
            </a:r>
            <a:r>
              <a:rPr lang="en-US" altLang="ko-KR" sz="2000" dirty="0" smtClean="0">
                <a:sym typeface="Wingdings" panose="05000000000000000000" pitchFamily="2" charset="2"/>
              </a:rPr>
              <a:t>. </a:t>
            </a:r>
            <a:r>
              <a:rPr lang="ko-KR" altLang="en-US" sz="2000" dirty="0" smtClean="0">
                <a:sym typeface="Wingdings" panose="05000000000000000000" pitchFamily="2" charset="2"/>
              </a:rPr>
              <a:t>이는 </a:t>
            </a:r>
            <a:r>
              <a:rPr lang="en-US" altLang="ko-KR" sz="2000" dirty="0" smtClean="0">
                <a:sym typeface="Wingdings" panose="05000000000000000000" pitchFamily="2" charset="2"/>
              </a:rPr>
              <a:t>2021</a:t>
            </a:r>
            <a:r>
              <a:rPr lang="ko-KR" altLang="en-US" sz="2000" dirty="0" smtClean="0">
                <a:sym typeface="Wingdings" panose="05000000000000000000" pitchFamily="2" charset="2"/>
              </a:rPr>
              <a:t>에 투자를 한다는 가정에 있어서 중요한 기업의 최신 정보인 </a:t>
            </a:r>
            <a:r>
              <a:rPr lang="en-US" altLang="ko-KR" sz="2000" dirty="0" smtClean="0">
                <a:sym typeface="Wingdings" panose="05000000000000000000" pitchFamily="2" charset="2"/>
              </a:rPr>
              <a:t>2016 ~ 2020</a:t>
            </a:r>
            <a:r>
              <a:rPr lang="ko-KR" altLang="en-US" sz="2000" dirty="0" smtClean="0">
                <a:sym typeface="Wingdings" panose="05000000000000000000" pitchFamily="2" charset="2"/>
              </a:rPr>
              <a:t>년의 데이터를 활용하지 못하는 설계이다</a:t>
            </a:r>
            <a:r>
              <a:rPr lang="en-US" altLang="ko-KR" sz="2000" dirty="0" smtClean="0">
                <a:sym typeface="Wingdings" panose="05000000000000000000" pitchFamily="2" charset="2"/>
              </a:rPr>
              <a:t>. </a:t>
            </a:r>
            <a:r>
              <a:rPr lang="ko-KR" altLang="en-US" sz="2000" dirty="0" smtClean="0">
                <a:sym typeface="Wingdings" panose="05000000000000000000" pitchFamily="2" charset="2"/>
              </a:rPr>
              <a:t>연구의 구성을 수정하여 예측하는 시점의 최신 </a:t>
            </a:r>
            <a:r>
              <a:rPr lang="en-US" altLang="ko-KR" sz="2000" dirty="0" smtClean="0">
                <a:sym typeface="Wingdings" panose="05000000000000000000" pitchFamily="2" charset="2"/>
              </a:rPr>
              <a:t>Data</a:t>
            </a:r>
            <a:r>
              <a:rPr lang="ko-KR" altLang="en-US" sz="2000" dirty="0" smtClean="0">
                <a:sym typeface="Wingdings" panose="05000000000000000000" pitchFamily="2" charset="2"/>
              </a:rPr>
              <a:t>도 활용할 수 있도록 해야한다</a:t>
            </a:r>
            <a:r>
              <a:rPr lang="en-US" altLang="ko-KR" sz="2000" dirty="0" smtClean="0">
                <a:sym typeface="Wingdings" panose="05000000000000000000" pitchFamily="2" charset="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692356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42211" y="-117962"/>
            <a:ext cx="7467600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6. </a:t>
            </a:r>
            <a:r>
              <a:rPr lang="ko-KR" altLang="en-US" sz="2400" b="1" dirty="0"/>
              <a:t>결론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78428" y="423623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B01AE1B-260F-4064-88F6-54A7DA5C2739}"/>
              </a:ext>
            </a:extLst>
          </p:cNvPr>
          <p:cNvSpPr txBox="1"/>
          <p:nvPr/>
        </p:nvSpPr>
        <p:spPr>
          <a:xfrm>
            <a:off x="1380310" y="2214023"/>
            <a:ext cx="1011363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sym typeface="Wingdings" panose="05000000000000000000" pitchFamily="2" charset="2"/>
              </a:rPr>
              <a:t>추후 </a:t>
            </a:r>
            <a:r>
              <a:rPr lang="ko-KR" altLang="en-US" sz="2000" b="1" dirty="0">
                <a:sym typeface="Wingdings" panose="05000000000000000000" pitchFamily="2" charset="2"/>
              </a:rPr>
              <a:t>연구방향</a:t>
            </a:r>
            <a:r>
              <a:rPr lang="en-US" altLang="ko-KR" sz="2000" b="1" dirty="0">
                <a:sym typeface="Wingdings" panose="05000000000000000000" pitchFamily="2" charset="2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sym typeface="Wingdings" panose="05000000000000000000" pitchFamily="2" charset="2"/>
              </a:rPr>
              <a:t>앞선 </a:t>
            </a:r>
            <a:r>
              <a:rPr lang="en-US" altLang="ko-KR" sz="2000" dirty="0">
                <a:sym typeface="Wingdings" panose="05000000000000000000" pitchFamily="2" charset="2"/>
              </a:rPr>
              <a:t>EDA</a:t>
            </a:r>
            <a:r>
              <a:rPr lang="ko-KR" altLang="en-US" sz="2000" dirty="0">
                <a:sym typeface="Wingdings" panose="05000000000000000000" pitchFamily="2" charset="2"/>
              </a:rPr>
              <a:t>에서 </a:t>
            </a:r>
            <a:r>
              <a:rPr lang="ko-KR" altLang="en-US" sz="2000" b="1" dirty="0">
                <a:sym typeface="Wingdings" panose="05000000000000000000" pitchFamily="2" charset="2"/>
              </a:rPr>
              <a:t>미국의 금리 인상</a:t>
            </a:r>
            <a:r>
              <a:rPr lang="en-US" altLang="ko-KR" sz="2000" b="1" dirty="0">
                <a:sym typeface="Wingdings" panose="05000000000000000000" pitchFamily="2" charset="2"/>
              </a:rPr>
              <a:t>/</a:t>
            </a:r>
            <a:r>
              <a:rPr lang="ko-KR" altLang="en-US" sz="2000" b="1" dirty="0">
                <a:sym typeface="Wingdings" panose="05000000000000000000" pitchFamily="2" charset="2"/>
              </a:rPr>
              <a:t>인하에 따라 시간차를 두고 한국의 금리의 인상</a:t>
            </a:r>
            <a:r>
              <a:rPr lang="en-US" altLang="ko-KR" sz="2000" b="1" dirty="0">
                <a:sym typeface="Wingdings" panose="05000000000000000000" pitchFamily="2" charset="2"/>
              </a:rPr>
              <a:t>/</a:t>
            </a:r>
            <a:r>
              <a:rPr lang="ko-KR" altLang="en-US" sz="2000" b="1" dirty="0">
                <a:sym typeface="Wingdings" panose="05000000000000000000" pitchFamily="2" charset="2"/>
              </a:rPr>
              <a:t>인하가 이뤄진 것을 확인</a:t>
            </a:r>
            <a:r>
              <a:rPr lang="ko-KR" altLang="en-US" sz="2000" dirty="0">
                <a:sym typeface="Wingdings" panose="05000000000000000000" pitchFamily="2" charset="2"/>
              </a:rPr>
              <a:t>할 수 있었다</a:t>
            </a:r>
            <a:r>
              <a:rPr lang="en-US" altLang="ko-KR" sz="2000" dirty="0">
                <a:sym typeface="Wingdings" panose="05000000000000000000" pitchFamily="2" charset="2"/>
              </a:rPr>
              <a:t>. </a:t>
            </a:r>
            <a:r>
              <a:rPr lang="ko-KR" altLang="en-US" sz="2000" dirty="0">
                <a:sym typeface="Wingdings" panose="05000000000000000000" pitchFamily="2" charset="2"/>
              </a:rPr>
              <a:t>금리가 상승과 주가의 움직임은 밀접한 관련이 있는데</a:t>
            </a:r>
            <a:r>
              <a:rPr lang="en-US" altLang="ko-KR" sz="2000" dirty="0">
                <a:sym typeface="Wingdings" panose="05000000000000000000" pitchFamily="2" charset="2"/>
              </a:rPr>
              <a:t>, </a:t>
            </a:r>
            <a:r>
              <a:rPr lang="ko-KR" altLang="en-US" sz="2000" b="1" dirty="0">
                <a:sym typeface="Wingdings" panose="05000000000000000000" pitchFamily="2" charset="2"/>
              </a:rPr>
              <a:t>금리 변동에 따른 미국 주식시장을 분석함으로서 한국 주식 시장의 변화를 예측</a:t>
            </a:r>
            <a:r>
              <a:rPr lang="ko-KR" altLang="en-US" sz="2000" dirty="0">
                <a:sym typeface="Wingdings" panose="05000000000000000000" pitchFamily="2" charset="2"/>
              </a:rPr>
              <a:t>할 수 있는지에 대한 연구도 진행이 </a:t>
            </a:r>
            <a:r>
              <a:rPr lang="ko-KR" altLang="en-US" sz="2000" dirty="0" smtClean="0">
                <a:sym typeface="Wingdings" panose="05000000000000000000" pitchFamily="2" charset="2"/>
              </a:rPr>
              <a:t>가능하다고 판단된다</a:t>
            </a:r>
            <a:r>
              <a:rPr lang="en-US" altLang="ko-KR" sz="2000" dirty="0" smtClean="0">
                <a:sym typeface="Wingdings" panose="05000000000000000000" pitchFamily="2" charset="2"/>
              </a:rPr>
              <a:t>.</a:t>
            </a:r>
            <a:endParaRPr lang="en-US" altLang="ko-KR" sz="200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1368532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34591" y="177039"/>
            <a:ext cx="7467600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/>
              <a:t>코드</a:t>
            </a:r>
            <a:r>
              <a:rPr lang="en-US" altLang="ko-KR" sz="2400" b="1" dirty="0"/>
              <a:t>, </a:t>
            </a:r>
            <a:r>
              <a:rPr lang="ko-KR" altLang="en-US" sz="2400" b="1" dirty="0"/>
              <a:t>출력 결과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70808" y="718624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B01AE1B-260F-4064-88F6-54A7DA5C2739}"/>
              </a:ext>
            </a:extLst>
          </p:cNvPr>
          <p:cNvSpPr txBox="1"/>
          <p:nvPr/>
        </p:nvSpPr>
        <p:spPr>
          <a:xfrm>
            <a:off x="1570808" y="936506"/>
            <a:ext cx="1011363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/>
              <a:t>구체적인 실험 출력</a:t>
            </a:r>
            <a:r>
              <a:rPr lang="en-US" altLang="ko-KR" sz="2000" dirty="0"/>
              <a:t> </a:t>
            </a:r>
            <a:r>
              <a:rPr lang="ko-KR" altLang="en-US" sz="2000" dirty="0"/>
              <a:t>결과는 다음 </a:t>
            </a:r>
            <a:r>
              <a:rPr lang="en-US" altLang="ko-KR" sz="2000" dirty="0" err="1"/>
              <a:t>Github</a:t>
            </a:r>
            <a:r>
              <a:rPr lang="en-US" altLang="ko-KR" sz="2000" dirty="0"/>
              <a:t> </a:t>
            </a:r>
            <a:r>
              <a:rPr lang="ko-KR" altLang="en-US" sz="2000" dirty="0"/>
              <a:t>주소에서 확인하실 수 있습니다</a:t>
            </a:r>
            <a:r>
              <a:rPr lang="en-US" altLang="ko-KR" sz="20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000" dirty="0"/>
              <a:t>https://github.com/Datamin-D/Projects/blob/main/Stock_price_prediction_with_base_rate.ipynb</a:t>
            </a:r>
          </a:p>
          <a:p>
            <a:pPr>
              <a:lnSpc>
                <a:spcPct val="150000"/>
              </a:lnSpc>
            </a:pPr>
            <a:r>
              <a:rPr lang="ko-KR" altLang="en-US" sz="2000" dirty="0" smtClean="0"/>
              <a:t>감사합니다</a:t>
            </a:r>
            <a:r>
              <a:rPr lang="en-US" altLang="ko-KR" sz="20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	</a:t>
            </a:r>
            <a:r>
              <a:rPr lang="en-US" altLang="ko-KR" sz="2000" b="1" dirty="0" smtClean="0"/>
              <a:t>		[</a:t>
            </a:r>
            <a:r>
              <a:rPr lang="en-US" altLang="ko-KR" sz="2000" b="1" dirty="0" err="1" smtClean="0"/>
              <a:t>Github</a:t>
            </a:r>
            <a:r>
              <a:rPr lang="en-US" altLang="ko-KR" sz="2000" b="1" dirty="0" smtClean="0"/>
              <a:t> </a:t>
            </a:r>
            <a:r>
              <a:rPr lang="ko-KR" altLang="en-US" sz="2000" b="1" dirty="0" smtClean="0"/>
              <a:t>접속 화면</a:t>
            </a:r>
            <a:r>
              <a:rPr lang="en-US" altLang="ko-KR" sz="2000" b="1" dirty="0" smtClean="0"/>
              <a:t>]</a:t>
            </a:r>
            <a:endParaRPr lang="en-US" altLang="ko-KR" sz="2000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A161B20-F1FA-4DEE-BDCD-29B62D463F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83" t="6664" r="14763" b="6177"/>
          <a:stretch/>
        </p:blipFill>
        <p:spPr>
          <a:xfrm>
            <a:off x="1304968" y="3337164"/>
            <a:ext cx="4730590" cy="324127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2E712A6-D626-43CD-99BC-E5528151B6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91" t="7568" r="14865" b="2973"/>
          <a:stretch/>
        </p:blipFill>
        <p:spPr>
          <a:xfrm>
            <a:off x="6207236" y="3317941"/>
            <a:ext cx="4590304" cy="3260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792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액자 1">
            <a:extLst>
              <a:ext uri="{FF2B5EF4-FFF2-40B4-BE49-F238E27FC236}">
                <a16:creationId xmlns:a16="http://schemas.microsoft.com/office/drawing/2014/main" id="{7F0866C9-6A4E-4C8F-B059-78ECB1D5469E}"/>
              </a:ext>
            </a:extLst>
          </p:cNvPr>
          <p:cNvSpPr/>
          <p:nvPr/>
        </p:nvSpPr>
        <p:spPr>
          <a:xfrm>
            <a:off x="371476" y="159283"/>
            <a:ext cx="11439524" cy="6453894"/>
          </a:xfrm>
          <a:prstGeom prst="frame">
            <a:avLst>
              <a:gd name="adj1" fmla="val 841"/>
            </a:avLst>
          </a:prstGeom>
          <a:solidFill>
            <a:srgbClr val="2038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1678305" y="282141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1. Research </a:t>
            </a:r>
            <a:r>
              <a:rPr lang="en-US" altLang="ko-KR" sz="2400" b="1" dirty="0" smtClean="0"/>
              <a:t>Question</a:t>
            </a:r>
            <a:endParaRPr lang="en-US" altLang="ko-KR" sz="2400" b="1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96963" y="979964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C67D967-2269-4D89-AAB4-5F09C07E5E99}"/>
              </a:ext>
            </a:extLst>
          </p:cNvPr>
          <p:cNvSpPr txBox="1"/>
          <p:nvPr/>
        </p:nvSpPr>
        <p:spPr>
          <a:xfrm>
            <a:off x="917264" y="1182523"/>
            <a:ext cx="1035747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/>
              <a:t>화폐의 가치는 일정하지 않다</a:t>
            </a:r>
            <a:r>
              <a:rPr lang="en-US" altLang="ko-KR" sz="2000" b="1" dirty="0" smtClean="0"/>
              <a:t>. 10</a:t>
            </a:r>
            <a:r>
              <a:rPr lang="ko-KR" altLang="en-US" sz="2000" b="1" dirty="0" smtClean="0"/>
              <a:t>년 전의 화폐가치는 현재와 다르며</a:t>
            </a:r>
            <a:r>
              <a:rPr lang="en-US" altLang="ko-KR" sz="2000" b="1" dirty="0" smtClean="0"/>
              <a:t>, </a:t>
            </a:r>
            <a:r>
              <a:rPr lang="ko-KR" altLang="en-US" sz="2000" b="1" dirty="0" smtClean="0"/>
              <a:t>물가도 함께 변한다</a:t>
            </a:r>
            <a:r>
              <a:rPr lang="en-US" altLang="ko-KR" sz="2000" b="1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000" b="1" dirty="0" smtClean="0"/>
              <a:t>이는 금리</a:t>
            </a:r>
            <a:r>
              <a:rPr lang="en-US" altLang="ko-KR" sz="2000" b="1" dirty="0" smtClean="0"/>
              <a:t>, </a:t>
            </a:r>
            <a:r>
              <a:rPr lang="ko-KR" altLang="en-US" sz="2000" b="1" dirty="0" smtClean="0"/>
              <a:t>유통되는 </a:t>
            </a:r>
            <a:r>
              <a:rPr lang="ko-KR" altLang="en-US" sz="2000" b="1" dirty="0" err="1" smtClean="0"/>
              <a:t>화폐량</a:t>
            </a:r>
            <a:r>
              <a:rPr lang="en-US" altLang="ko-KR" sz="2000" b="1" dirty="0" smtClean="0"/>
              <a:t>, </a:t>
            </a:r>
            <a:r>
              <a:rPr lang="ko-KR" altLang="en-US" sz="2000" b="1" dirty="0" smtClean="0"/>
              <a:t>물가</a:t>
            </a:r>
            <a:r>
              <a:rPr lang="en-US" altLang="ko-KR" sz="2000" b="1" dirty="0"/>
              <a:t> </a:t>
            </a:r>
            <a:r>
              <a:rPr lang="ko-KR" altLang="en-US" sz="2000" b="1" dirty="0" smtClean="0"/>
              <a:t>등</a:t>
            </a:r>
            <a:r>
              <a:rPr lang="en-US" altLang="ko-KR" sz="2000" b="1" dirty="0" smtClean="0"/>
              <a:t> </a:t>
            </a:r>
            <a:r>
              <a:rPr lang="ko-KR" altLang="en-US" sz="2000" b="1" dirty="0" smtClean="0"/>
              <a:t>간의 복잡한 상호작용으로부터 이루어진 것이다</a:t>
            </a:r>
            <a:r>
              <a:rPr lang="en-US" altLang="ko-KR" sz="2000" b="1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	</a:t>
            </a:r>
            <a:r>
              <a:rPr lang="en-US" altLang="ko-KR" sz="2000" b="1" dirty="0" smtClean="0"/>
              <a:t>				</a:t>
            </a:r>
            <a:r>
              <a:rPr lang="ko-KR" altLang="en-US" sz="2000" b="1" dirty="0" smtClean="0"/>
              <a:t>하지만 </a:t>
            </a:r>
            <a:r>
              <a:rPr lang="en-US" altLang="ko-KR" sz="2000" b="1" dirty="0" smtClean="0"/>
              <a:t>Machine </a:t>
            </a:r>
            <a:r>
              <a:rPr lang="en-US" altLang="ko-KR" sz="2000" b="1" dirty="0" err="1" smtClean="0"/>
              <a:t>Learining</a:t>
            </a:r>
            <a:r>
              <a:rPr lang="en-US" altLang="ko-KR" sz="2000" b="1" dirty="0" smtClean="0"/>
              <a:t> </a:t>
            </a:r>
            <a:r>
              <a:rPr lang="ko-KR" altLang="en-US" sz="2000" b="1" dirty="0" smtClean="0"/>
              <a:t>모델을 학습할 시</a:t>
            </a:r>
            <a:r>
              <a:rPr lang="en-US" altLang="ko-KR" sz="2000" b="1" dirty="0" smtClean="0"/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	</a:t>
            </a:r>
            <a:r>
              <a:rPr lang="en-US" altLang="ko-KR" sz="2000" b="1" dirty="0" smtClean="0"/>
              <a:t>				</a:t>
            </a:r>
            <a:r>
              <a:rPr lang="ko-KR" altLang="en-US" sz="2000" b="1" dirty="0" smtClean="0"/>
              <a:t>이러한 </a:t>
            </a:r>
            <a:r>
              <a:rPr lang="en-US" altLang="ko-KR" sz="2000" b="1" dirty="0" smtClean="0"/>
              <a:t>Factor</a:t>
            </a:r>
            <a:r>
              <a:rPr lang="ko-KR" altLang="en-US" sz="2000" b="1" dirty="0" smtClean="0"/>
              <a:t>를 고려하지 않고 시점의 변화</a:t>
            </a:r>
            <a:r>
              <a:rPr lang="en-US" altLang="ko-KR" sz="2000" b="1" dirty="0" smtClean="0"/>
              <a:t>						</a:t>
            </a:r>
            <a:r>
              <a:rPr lang="ko-KR" altLang="en-US" sz="2000" b="1" dirty="0" smtClean="0"/>
              <a:t>에 따른 화폐의 가치 변화를 간과하기 쉽다</a:t>
            </a:r>
            <a:r>
              <a:rPr lang="en-US" altLang="ko-KR" sz="2000" b="1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	</a:t>
            </a:r>
            <a:r>
              <a:rPr lang="en-US" altLang="ko-KR" sz="2000" b="1" dirty="0" smtClean="0"/>
              <a:t>				</a:t>
            </a:r>
            <a:r>
              <a:rPr lang="ko-KR" altLang="en-US" sz="2000" b="1" dirty="0" smtClean="0"/>
              <a:t>본 프로젝트에서는 기준금리</a:t>
            </a:r>
            <a:r>
              <a:rPr lang="en-US" altLang="ko-KR" sz="2000" b="1" dirty="0" smtClean="0"/>
              <a:t>, </a:t>
            </a:r>
            <a:r>
              <a:rPr lang="ko-KR" altLang="en-US" sz="2000" b="1" dirty="0" smtClean="0"/>
              <a:t>소비자물가지수 등</a:t>
            </a:r>
            <a:r>
              <a:rPr lang="en-US" altLang="ko-KR" sz="2000" b="1" dirty="0" smtClean="0"/>
              <a:t>					</a:t>
            </a:r>
            <a:r>
              <a:rPr lang="ko-KR" altLang="en-US" sz="2000" b="1" dirty="0" smtClean="0"/>
              <a:t>거시경제 지표들을 활용하여 화폐의 가치 변화를</a:t>
            </a:r>
            <a:endParaRPr lang="en-US" altLang="ko-KR" sz="2000" b="1" dirty="0" smtClean="0"/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	</a:t>
            </a:r>
            <a:r>
              <a:rPr lang="en-US" altLang="ko-KR" sz="2000" b="1" dirty="0" smtClean="0"/>
              <a:t>				Machine Learning</a:t>
            </a:r>
            <a:r>
              <a:rPr lang="ko-KR" altLang="en-US" sz="2000" b="1" dirty="0" smtClean="0"/>
              <a:t>기법으로 학습하여 미래 투자</a:t>
            </a:r>
            <a:r>
              <a:rPr lang="en-US" altLang="ko-KR" sz="2000" b="1" dirty="0" smtClean="0"/>
              <a:t>						</a:t>
            </a:r>
            <a:r>
              <a:rPr lang="ko-KR" altLang="en-US" sz="2000" b="1" dirty="0" smtClean="0"/>
              <a:t>수익을 예측한다</a:t>
            </a:r>
            <a:r>
              <a:rPr lang="en-US" altLang="ko-KR" sz="2000" b="1" dirty="0" smtClean="0"/>
              <a:t>. </a:t>
            </a:r>
            <a:r>
              <a:rPr lang="ko-KR" altLang="en-US" sz="2000" b="1" dirty="0" smtClean="0"/>
              <a:t>또한 주가 예측에 있어서 </a:t>
            </a:r>
            <a:endParaRPr lang="en-US" altLang="ko-KR" sz="2000" b="1" dirty="0" smtClean="0"/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	</a:t>
            </a:r>
            <a:r>
              <a:rPr lang="en-US" altLang="ko-KR" sz="2000" b="1" dirty="0" smtClean="0"/>
              <a:t>				</a:t>
            </a:r>
            <a:r>
              <a:rPr lang="ko-KR" altLang="en-US" sz="2000" b="1" dirty="0" smtClean="0"/>
              <a:t>통계적으로 유의한 실제 </a:t>
            </a:r>
            <a:r>
              <a:rPr lang="en-US" altLang="ko-KR" sz="2000" b="1" dirty="0" smtClean="0"/>
              <a:t>Machine Learning </a:t>
            </a:r>
            <a:r>
              <a:rPr lang="ko-KR" altLang="en-US" sz="2000" b="1" dirty="0" smtClean="0"/>
              <a:t>기법</a:t>
            </a:r>
            <a:r>
              <a:rPr lang="en-US" altLang="ko-KR" sz="2000" b="1" dirty="0" smtClean="0"/>
              <a:t>					</a:t>
            </a:r>
            <a:r>
              <a:rPr lang="ko-KR" altLang="en-US" sz="2000" b="1" dirty="0" smtClean="0"/>
              <a:t>의 성과에도 긍정적인 영향을 미치는지 알아본다</a:t>
            </a:r>
            <a:r>
              <a:rPr lang="en-US" altLang="ko-KR" sz="2000" b="1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	</a:t>
            </a:r>
            <a:r>
              <a:rPr lang="en-US" altLang="ko-KR" sz="2000" b="1" dirty="0" smtClean="0"/>
              <a:t>				</a:t>
            </a:r>
            <a:endParaRPr lang="en-US" altLang="ko-KR" sz="2000" b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57022" t="25259" r="29378" b="3926"/>
          <a:stretch/>
        </p:blipFill>
        <p:spPr>
          <a:xfrm>
            <a:off x="1434403" y="2527570"/>
            <a:ext cx="2244310" cy="350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823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액자 1">
            <a:extLst>
              <a:ext uri="{FF2B5EF4-FFF2-40B4-BE49-F238E27FC236}">
                <a16:creationId xmlns:a16="http://schemas.microsoft.com/office/drawing/2014/main" id="{7F0866C9-6A4E-4C8F-B059-78ECB1D5469E}"/>
              </a:ext>
            </a:extLst>
          </p:cNvPr>
          <p:cNvSpPr/>
          <p:nvPr/>
        </p:nvSpPr>
        <p:spPr>
          <a:xfrm>
            <a:off x="371476" y="159283"/>
            <a:ext cx="11439524" cy="6453894"/>
          </a:xfrm>
          <a:prstGeom prst="frame">
            <a:avLst>
              <a:gd name="adj1" fmla="val 841"/>
            </a:avLst>
          </a:prstGeom>
          <a:solidFill>
            <a:srgbClr val="2038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1678305" y="282141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1. Research </a:t>
            </a:r>
            <a:r>
              <a:rPr lang="en-US" altLang="ko-KR" sz="2400" b="1" dirty="0" smtClean="0"/>
              <a:t>Question</a:t>
            </a:r>
            <a:endParaRPr lang="en-US" altLang="ko-KR" sz="2400" b="1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96963" y="979964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C67D967-2269-4D89-AAB4-5F09C07E5E99}"/>
              </a:ext>
            </a:extLst>
          </p:cNvPr>
          <p:cNvSpPr txBox="1"/>
          <p:nvPr/>
        </p:nvSpPr>
        <p:spPr>
          <a:xfrm>
            <a:off x="917264" y="1182523"/>
            <a:ext cx="1035747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2000" b="1" dirty="0"/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1. </a:t>
            </a:r>
            <a:r>
              <a:rPr lang="ko-KR" altLang="en-US" sz="2000" b="1" dirty="0"/>
              <a:t>기존 연구에서 활용하는 재무지표와 더불어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연도에 따른 기준 금리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소비자 물가지수 등의 거시경제지표의 변화를 </a:t>
            </a:r>
            <a:r>
              <a:rPr lang="ko-KR" altLang="en-US" sz="2000" b="1" dirty="0" smtClean="0"/>
              <a:t>변수로 추가하는 것이 주가예측성과에 </a:t>
            </a:r>
            <a:r>
              <a:rPr lang="ko-KR" altLang="en-US" sz="2000" b="1" dirty="0"/>
              <a:t>긍정적인 영향을 미치는가</a:t>
            </a:r>
            <a:r>
              <a:rPr lang="en-US" altLang="ko-KR" sz="2000" b="1" dirty="0"/>
              <a:t>?</a:t>
            </a:r>
          </a:p>
          <a:p>
            <a:pPr>
              <a:lnSpc>
                <a:spcPct val="150000"/>
              </a:lnSpc>
            </a:pPr>
            <a:endParaRPr lang="en-US" altLang="ko-KR" sz="2000" b="1" dirty="0"/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2. </a:t>
            </a:r>
            <a:r>
              <a:rPr lang="ko-KR" altLang="en-US" sz="2000" b="1" dirty="0"/>
              <a:t>주가를 예측함에 있어서 상관관계 분석을 통해 통계적으로 유의함이 </a:t>
            </a:r>
            <a:r>
              <a:rPr lang="en-US" altLang="ko-KR" sz="2000" b="1" dirty="0"/>
              <a:t>Machine Learning </a:t>
            </a:r>
            <a:r>
              <a:rPr lang="ko-KR" altLang="en-US" sz="2000" b="1" dirty="0"/>
              <a:t>모델 성능에서도 </a:t>
            </a:r>
            <a:r>
              <a:rPr lang="ko-KR" altLang="en-US" sz="2000" b="1" dirty="0" err="1" smtClean="0"/>
              <a:t>유의한가</a:t>
            </a:r>
            <a:r>
              <a:rPr lang="en-US" altLang="ko-KR" sz="2000" b="1" dirty="0"/>
              <a:t>?</a:t>
            </a:r>
          </a:p>
          <a:p>
            <a:pPr>
              <a:lnSpc>
                <a:spcPct val="150000"/>
              </a:lnSpc>
            </a:pPr>
            <a:endParaRPr lang="ko-KR" altLang="en-US" sz="2000" b="1" dirty="0"/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3. </a:t>
            </a:r>
            <a:r>
              <a:rPr lang="ko-KR" altLang="en-US" sz="2000" b="1" dirty="0"/>
              <a:t>주가예측에 있어서 </a:t>
            </a:r>
            <a:r>
              <a:rPr lang="en-US" altLang="ko-KR" sz="2000" b="1" dirty="0"/>
              <a:t>Random Forest, XG-Boost </a:t>
            </a:r>
            <a:r>
              <a:rPr lang="ko-KR" altLang="en-US" sz="2000" b="1" dirty="0"/>
              <a:t>등의 </a:t>
            </a:r>
            <a:r>
              <a:rPr lang="en-US" altLang="ko-KR" sz="2000" b="1" dirty="0"/>
              <a:t>Machine Learning </a:t>
            </a:r>
            <a:r>
              <a:rPr lang="ko-KR" altLang="en-US" sz="2000" b="1" dirty="0"/>
              <a:t>모델과 </a:t>
            </a:r>
            <a:r>
              <a:rPr lang="en-US" altLang="ko-KR" sz="2000" b="1" dirty="0"/>
              <a:t>Neural Network </a:t>
            </a:r>
            <a:r>
              <a:rPr lang="ko-KR" altLang="en-US" sz="2000" b="1" dirty="0"/>
              <a:t>중 어떤 모델이 가장 적합한지 알 수 있다</a:t>
            </a:r>
            <a:r>
              <a:rPr lang="en-US" altLang="ko-KR" sz="2000" b="1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932165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액자 1">
            <a:extLst>
              <a:ext uri="{FF2B5EF4-FFF2-40B4-BE49-F238E27FC236}">
                <a16:creationId xmlns:a16="http://schemas.microsoft.com/office/drawing/2014/main" id="{7F0866C9-6A4E-4C8F-B059-78ECB1D5469E}"/>
              </a:ext>
            </a:extLst>
          </p:cNvPr>
          <p:cNvSpPr/>
          <p:nvPr/>
        </p:nvSpPr>
        <p:spPr>
          <a:xfrm>
            <a:off x="371476" y="159283"/>
            <a:ext cx="11439524" cy="6453894"/>
          </a:xfrm>
          <a:prstGeom prst="frame">
            <a:avLst>
              <a:gd name="adj1" fmla="val 841"/>
            </a:avLst>
          </a:prstGeom>
          <a:solidFill>
            <a:srgbClr val="2038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1678305" y="282141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1. Research </a:t>
            </a:r>
            <a:r>
              <a:rPr lang="en-US" altLang="ko-KR" sz="2400" b="1" dirty="0" smtClean="0"/>
              <a:t>Question</a:t>
            </a:r>
            <a:endParaRPr lang="en-US" altLang="ko-KR" sz="2400" b="1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96963" y="979964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C67D967-2269-4D89-AAB4-5F09C07E5E99}"/>
              </a:ext>
            </a:extLst>
          </p:cNvPr>
          <p:cNvSpPr txBox="1"/>
          <p:nvPr/>
        </p:nvSpPr>
        <p:spPr>
          <a:xfrm>
            <a:off x="1678305" y="1554220"/>
            <a:ext cx="817003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Objective:</a:t>
            </a:r>
            <a:r>
              <a:rPr lang="en-US" altLang="ko-KR" sz="2400" dirty="0"/>
              <a:t> </a:t>
            </a:r>
            <a:r>
              <a:rPr lang="en-US" altLang="ko-KR" sz="2400" b="1" dirty="0"/>
              <a:t>2021</a:t>
            </a:r>
            <a:r>
              <a:rPr lang="ko-KR" altLang="en-US" sz="2400" b="1" dirty="0"/>
              <a:t>년 </a:t>
            </a:r>
            <a:r>
              <a:rPr lang="en-US" altLang="ko-KR" sz="2400" b="1" dirty="0"/>
              <a:t>5</a:t>
            </a:r>
            <a:r>
              <a:rPr lang="ko-KR" altLang="en-US" sz="2400" b="1" dirty="0"/>
              <a:t>월에 투자</a:t>
            </a:r>
            <a:r>
              <a:rPr lang="ko-KR" altLang="en-US" sz="2400" dirty="0"/>
              <a:t>한다고 가정할 때</a:t>
            </a:r>
            <a:r>
              <a:rPr lang="en-US" altLang="ko-KR" sz="2400" dirty="0"/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/>
              <a:t>5</a:t>
            </a:r>
            <a:r>
              <a:rPr lang="ko-KR" altLang="en-US" sz="2400" b="1" dirty="0"/>
              <a:t>년 간 투자 수익을 최대로 하는 </a:t>
            </a:r>
            <a:r>
              <a:rPr lang="en-US" altLang="ko-KR" sz="2400" b="1" dirty="0"/>
              <a:t>3</a:t>
            </a:r>
            <a:r>
              <a:rPr lang="ko-KR" altLang="en-US" sz="2400" b="1" dirty="0"/>
              <a:t>개의 </a:t>
            </a:r>
            <a:r>
              <a:rPr lang="ko-KR" altLang="en-US" sz="2400" b="1" dirty="0" smtClean="0"/>
              <a:t>기업을 선정</a:t>
            </a:r>
            <a:r>
              <a:rPr lang="ko-KR" altLang="en-US" sz="2400" dirty="0" smtClean="0"/>
              <a:t>한다</a:t>
            </a:r>
            <a:r>
              <a:rPr lang="en-US" altLang="ko-KR" sz="24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/>
              <a:t>선정 기준은 </a:t>
            </a:r>
            <a:r>
              <a:rPr lang="en-US" altLang="ko-KR" sz="2400" dirty="0" smtClean="0"/>
              <a:t>Research Question</a:t>
            </a:r>
            <a:r>
              <a:rPr lang="ko-KR" altLang="en-US" sz="2400" dirty="0" smtClean="0"/>
              <a:t>에 대한 실험 모델 중 가장 성능이 좋은 모델을 활용하여 수익이 가장 클 것으로 예상되는 기업에 투자한다</a:t>
            </a:r>
            <a:r>
              <a:rPr lang="en-US" altLang="ko-KR" sz="2400" dirty="0" smtClean="0"/>
              <a:t>.</a:t>
            </a:r>
            <a:endParaRPr lang="en-US" altLang="ko-KR" sz="2400" dirty="0"/>
          </a:p>
          <a:p>
            <a:pPr>
              <a:lnSpc>
                <a:spcPct val="150000"/>
              </a:lnSpc>
            </a:pPr>
            <a:r>
              <a:rPr lang="ko-KR" altLang="en-US" sz="2400" dirty="0"/>
              <a:t>단</a:t>
            </a:r>
            <a:r>
              <a:rPr lang="en-US" altLang="ko-KR" sz="2400" dirty="0"/>
              <a:t>, </a:t>
            </a:r>
            <a:r>
              <a:rPr lang="ko-KR" altLang="en-US" sz="2400" dirty="0"/>
              <a:t>중기</a:t>
            </a:r>
            <a:r>
              <a:rPr lang="en-US" altLang="ko-KR" sz="2400" dirty="0"/>
              <a:t>(</a:t>
            </a:r>
            <a:r>
              <a:rPr lang="ko-KR" altLang="en-US" sz="2400" dirty="0"/>
              <a:t>장기</a:t>
            </a:r>
            <a:r>
              <a:rPr lang="en-US" altLang="ko-KR" sz="2400" dirty="0"/>
              <a:t>) </a:t>
            </a:r>
            <a:r>
              <a:rPr lang="ko-KR" altLang="en-US" sz="2400" dirty="0"/>
              <a:t>투자에 한하여 투자를 </a:t>
            </a:r>
            <a:r>
              <a:rPr lang="ko-KR" altLang="en-US" sz="2400" dirty="0" smtClean="0"/>
              <a:t>진행하며 단기 투자는 진행하지 않으며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중간 매도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매수도 하지 않는다</a:t>
            </a:r>
            <a:r>
              <a:rPr lang="en-US" altLang="ko-KR" sz="2400" dirty="0" smtClean="0"/>
              <a:t>.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749528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5EB4C39-FB27-492D-AF7E-8B4A4C985A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461" t="22786" r="20307" b="185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8756FE-DE94-48FB-B3ED-3A8B6A062724}"/>
              </a:ext>
            </a:extLst>
          </p:cNvPr>
          <p:cNvSpPr txBox="1"/>
          <p:nvPr/>
        </p:nvSpPr>
        <p:spPr>
          <a:xfrm>
            <a:off x="4867092" y="3136612"/>
            <a:ext cx="32509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+mj-lt"/>
              </a:rPr>
              <a:t>2.</a:t>
            </a:r>
            <a:r>
              <a:rPr lang="ko-KR" altLang="en-US" sz="3200" b="1" dirty="0">
                <a:solidFill>
                  <a:schemeClr val="bg1"/>
                </a:solidFill>
                <a:latin typeface="+mj-lt"/>
              </a:rPr>
              <a:t> 데이터 수집</a:t>
            </a:r>
          </a:p>
        </p:txBody>
      </p:sp>
    </p:spTree>
    <p:extLst>
      <p:ext uri="{BB962C8B-B14F-4D97-AF65-F5344CB8AC3E}">
        <p14:creationId xmlns:p14="http://schemas.microsoft.com/office/powerpoint/2010/main" val="2741242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액자 1">
            <a:extLst>
              <a:ext uri="{FF2B5EF4-FFF2-40B4-BE49-F238E27FC236}">
                <a16:creationId xmlns:a16="http://schemas.microsoft.com/office/drawing/2014/main" id="{7F0866C9-6A4E-4C8F-B059-78ECB1D5469E}"/>
              </a:ext>
            </a:extLst>
          </p:cNvPr>
          <p:cNvSpPr/>
          <p:nvPr/>
        </p:nvSpPr>
        <p:spPr>
          <a:xfrm>
            <a:off x="371476" y="159283"/>
            <a:ext cx="11439524" cy="6453894"/>
          </a:xfrm>
          <a:prstGeom prst="frame">
            <a:avLst>
              <a:gd name="adj1" fmla="val 841"/>
            </a:avLst>
          </a:prstGeom>
          <a:solidFill>
            <a:srgbClr val="2038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0A3CDC-BD7F-4004-AEF6-0C1B2D232913}"/>
              </a:ext>
            </a:extLst>
          </p:cNvPr>
          <p:cNvSpPr txBox="1"/>
          <p:nvPr/>
        </p:nvSpPr>
        <p:spPr>
          <a:xfrm>
            <a:off x="2066925" y="4572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2. </a:t>
            </a:r>
            <a:r>
              <a:rPr lang="ko-KR" altLang="en-US" sz="2400" b="1" dirty="0"/>
              <a:t>데이터 수집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48DC8C-70F7-4BC7-9130-98E91B23A7F1}"/>
              </a:ext>
            </a:extLst>
          </p:cNvPr>
          <p:cNvCxnSpPr>
            <a:cxnSpLocks/>
          </p:cNvCxnSpPr>
          <p:nvPr/>
        </p:nvCxnSpPr>
        <p:spPr>
          <a:xfrm>
            <a:off x="1596963" y="979964"/>
            <a:ext cx="8942450" cy="0"/>
          </a:xfrm>
          <a:prstGeom prst="line">
            <a:avLst/>
          </a:prstGeom>
          <a:ln w="4445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C67D967-2269-4D89-AAB4-5F09C07E5E99}"/>
              </a:ext>
            </a:extLst>
          </p:cNvPr>
          <p:cNvSpPr txBox="1"/>
          <p:nvPr/>
        </p:nvSpPr>
        <p:spPr>
          <a:xfrm>
            <a:off x="912502" y="1226066"/>
            <a:ext cx="10625448" cy="3437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〮 데이터 수집 대상</a:t>
            </a:r>
            <a:r>
              <a:rPr lang="en-US" altLang="ko-KR" sz="2400" dirty="0"/>
              <a:t>: KSE</a:t>
            </a:r>
            <a:r>
              <a:rPr lang="ko-KR" altLang="en-US" sz="2400" dirty="0"/>
              <a:t> </a:t>
            </a:r>
            <a:r>
              <a:rPr lang="ko-KR" altLang="en-US" sz="2400" dirty="0" smtClean="0"/>
              <a:t>시가총액 상위 </a:t>
            </a:r>
            <a:r>
              <a:rPr lang="en-US" altLang="ko-KR" sz="2400" dirty="0" smtClean="0"/>
              <a:t>499</a:t>
            </a:r>
            <a:r>
              <a:rPr lang="ko-KR" altLang="en-US" sz="2400" dirty="0" smtClean="0"/>
              <a:t>개 기업</a:t>
            </a:r>
            <a:r>
              <a:rPr lang="en-US" altLang="ko-KR" sz="2400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/>
              <a:t>〮 데이터 수집 </a:t>
            </a:r>
            <a:r>
              <a:rPr lang="en-US" altLang="ko-KR" sz="2400" dirty="0"/>
              <a:t>Source: </a:t>
            </a:r>
            <a:r>
              <a:rPr lang="en-US" altLang="ko-KR" sz="2400" dirty="0" err="1"/>
              <a:t>fn</a:t>
            </a:r>
            <a:r>
              <a:rPr lang="en-US" altLang="ko-KR" sz="2400" dirty="0"/>
              <a:t> guide</a:t>
            </a:r>
            <a:endParaRPr lang="en-US" altLang="ko-KR" sz="2400" b="1" dirty="0"/>
          </a:p>
          <a:p>
            <a:pPr>
              <a:lnSpc>
                <a:spcPct val="150000"/>
              </a:lnSpc>
            </a:pPr>
            <a:r>
              <a:rPr lang="ko-KR" altLang="en-US" sz="2400" dirty="0"/>
              <a:t>〮 </a:t>
            </a:r>
            <a:r>
              <a:rPr lang="ko-KR" altLang="en-US" sz="2400" b="1" dirty="0"/>
              <a:t>기간</a:t>
            </a:r>
            <a:r>
              <a:rPr lang="en-US" altLang="ko-KR" sz="2400" b="1" dirty="0"/>
              <a:t>:</a:t>
            </a:r>
            <a:r>
              <a:rPr lang="en-US" altLang="ko-KR" sz="2400" dirty="0"/>
              <a:t> 2020 1</a:t>
            </a:r>
            <a:r>
              <a:rPr lang="ko-KR" altLang="en-US" sz="2400" dirty="0"/>
              <a:t>분기 </a:t>
            </a:r>
            <a:r>
              <a:rPr lang="en-US" altLang="ko-KR" sz="2400" dirty="0"/>
              <a:t>~ 2020 4</a:t>
            </a:r>
            <a:r>
              <a:rPr lang="ko-KR" altLang="en-US" sz="2400" dirty="0"/>
              <a:t>분기</a:t>
            </a:r>
            <a:r>
              <a:rPr lang="en-US" altLang="ko-KR" sz="2400" dirty="0"/>
              <a:t>, </a:t>
            </a:r>
            <a:r>
              <a:rPr lang="ko-KR" altLang="en-US" sz="2400" dirty="0"/>
              <a:t>분기별 데이터 수집</a:t>
            </a:r>
            <a:r>
              <a:rPr lang="en-US" altLang="ko-KR" sz="2400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/>
              <a:t>〮 </a:t>
            </a:r>
            <a:r>
              <a:rPr lang="ko-KR" altLang="en-US" sz="2400" b="1" dirty="0"/>
              <a:t>수집한 데이터</a:t>
            </a:r>
            <a:r>
              <a:rPr lang="en-US" altLang="ko-KR" sz="2400" b="1" dirty="0"/>
              <a:t>: </a:t>
            </a:r>
            <a:r>
              <a:rPr lang="ko-KR" altLang="en-US" sz="2400" dirty="0"/>
              <a:t>재무제표</a:t>
            </a:r>
            <a:r>
              <a:rPr lang="en-US" altLang="ko-KR" sz="2400" dirty="0"/>
              <a:t> </a:t>
            </a:r>
            <a:r>
              <a:rPr lang="ko-KR" altLang="en-US" sz="2400" dirty="0"/>
              <a:t>기본 자료</a:t>
            </a:r>
            <a:r>
              <a:rPr lang="en-US" altLang="ko-KR" sz="2400" dirty="0"/>
              <a:t>,  </a:t>
            </a:r>
            <a:r>
              <a:rPr lang="ko-KR" altLang="en-US" sz="2400" dirty="0"/>
              <a:t>재무비율</a:t>
            </a:r>
            <a:r>
              <a:rPr lang="en-US" altLang="ko-KR" sz="2400" dirty="0"/>
              <a:t>, </a:t>
            </a:r>
            <a:r>
              <a:rPr lang="ko-KR" altLang="en-US" sz="2400" b="1" dirty="0"/>
              <a:t>소비자 물가지수</a:t>
            </a:r>
            <a:r>
              <a:rPr lang="en-US" altLang="ko-KR" sz="2400" b="1" dirty="0"/>
              <a:t>, </a:t>
            </a:r>
            <a:r>
              <a:rPr lang="ko-KR" altLang="en-US" sz="2400" b="1" dirty="0"/>
              <a:t>기준금리</a:t>
            </a:r>
            <a:endParaRPr lang="en-US" altLang="ko-KR" sz="2400" b="1" dirty="0"/>
          </a:p>
          <a:p>
            <a:pPr>
              <a:lnSpc>
                <a:spcPct val="150000"/>
              </a:lnSpc>
            </a:pPr>
            <a:endParaRPr lang="en-US" altLang="ko-KR" sz="2400" b="1" dirty="0"/>
          </a:p>
          <a:p>
            <a:pPr>
              <a:lnSpc>
                <a:spcPct val="150000"/>
              </a:lnSpc>
            </a:pPr>
            <a:endParaRPr lang="en-US" altLang="ko-KR" sz="2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3ADC976-634A-4DA8-92A2-29D273FCCF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917" t="35277" r="42760" b="34630"/>
          <a:stretch/>
        </p:blipFill>
        <p:spPr>
          <a:xfrm>
            <a:off x="795026" y="3829801"/>
            <a:ext cx="4453762" cy="2570999"/>
          </a:xfrm>
          <a:prstGeom prst="rect">
            <a:avLst/>
          </a:prstGeom>
        </p:spPr>
      </p:pic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9D98AA10-E65B-41A3-915E-D14242803E4A}"/>
              </a:ext>
            </a:extLst>
          </p:cNvPr>
          <p:cNvSpPr/>
          <p:nvPr/>
        </p:nvSpPr>
        <p:spPr>
          <a:xfrm>
            <a:off x="3448050" y="3461126"/>
            <a:ext cx="177800" cy="3365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0F6FE4B2-83BC-493D-8684-BEE7CA243565}"/>
              </a:ext>
            </a:extLst>
          </p:cNvPr>
          <p:cNvSpPr/>
          <p:nvPr/>
        </p:nvSpPr>
        <p:spPr>
          <a:xfrm>
            <a:off x="6800441" y="3557423"/>
            <a:ext cx="177800" cy="3365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화살표: 아래쪽 9">
            <a:extLst>
              <a:ext uri="{FF2B5EF4-FFF2-40B4-BE49-F238E27FC236}">
                <a16:creationId xmlns:a16="http://schemas.microsoft.com/office/drawing/2014/main" id="{1C236C67-C01C-4E10-BFA9-A70E5E22E0B4}"/>
              </a:ext>
            </a:extLst>
          </p:cNvPr>
          <p:cNvSpPr/>
          <p:nvPr/>
        </p:nvSpPr>
        <p:spPr>
          <a:xfrm>
            <a:off x="9856122" y="3580296"/>
            <a:ext cx="177800" cy="11993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908C7-746A-4E14-AF26-EED1783E1487}"/>
              </a:ext>
            </a:extLst>
          </p:cNvPr>
          <p:cNvSpPr txBox="1"/>
          <p:nvPr/>
        </p:nvSpPr>
        <p:spPr>
          <a:xfrm>
            <a:off x="5348544" y="4017023"/>
            <a:ext cx="3181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성장성</a:t>
            </a:r>
            <a:r>
              <a:rPr lang="en-US" altLang="ko-KR" dirty="0"/>
              <a:t>, </a:t>
            </a:r>
            <a:r>
              <a:rPr lang="ko-KR" altLang="en-US" dirty="0"/>
              <a:t>유동성</a:t>
            </a:r>
            <a:r>
              <a:rPr lang="en-US" altLang="ko-KR" dirty="0"/>
              <a:t>, </a:t>
            </a:r>
            <a:r>
              <a:rPr lang="ko-KR" altLang="en-US" dirty="0"/>
              <a:t>안정성</a:t>
            </a:r>
            <a:r>
              <a:rPr lang="en-US" altLang="ko-KR" dirty="0"/>
              <a:t> </a:t>
            </a:r>
            <a:r>
              <a:rPr lang="ko-KR" altLang="en-US" dirty="0"/>
              <a:t>등의 재무 비율 데이터를 수집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F17FD2-619E-43DF-B2BC-F7817CD39E67}"/>
              </a:ext>
            </a:extLst>
          </p:cNvPr>
          <p:cNvSpPr txBox="1"/>
          <p:nvPr/>
        </p:nvSpPr>
        <p:spPr>
          <a:xfrm>
            <a:off x="8529894" y="4971229"/>
            <a:ext cx="31813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분기별</a:t>
            </a:r>
            <a:endParaRPr lang="en-US" altLang="ko-KR" dirty="0"/>
          </a:p>
          <a:p>
            <a:r>
              <a:rPr lang="en-US" altLang="ko-KR" dirty="0"/>
              <a:t>CPI(Consumer Price Index), </a:t>
            </a:r>
          </a:p>
          <a:p>
            <a:r>
              <a:rPr lang="ko-KR" altLang="en-US" dirty="0"/>
              <a:t>한국</a:t>
            </a:r>
            <a:r>
              <a:rPr lang="en-US" altLang="ko-KR" dirty="0"/>
              <a:t>/</a:t>
            </a:r>
            <a:r>
              <a:rPr lang="ko-KR" altLang="en-US" dirty="0"/>
              <a:t>미국 기준금리 수집</a:t>
            </a:r>
          </a:p>
        </p:txBody>
      </p:sp>
    </p:spTree>
    <p:extLst>
      <p:ext uri="{BB962C8B-B14F-4D97-AF65-F5344CB8AC3E}">
        <p14:creationId xmlns:p14="http://schemas.microsoft.com/office/powerpoint/2010/main" val="657991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5EB4C39-FB27-492D-AF7E-8B4A4C985A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461" t="22786" r="20307" b="185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8756FE-DE94-48FB-B3ED-3A8B6A062724}"/>
              </a:ext>
            </a:extLst>
          </p:cNvPr>
          <p:cNvSpPr txBox="1"/>
          <p:nvPr/>
        </p:nvSpPr>
        <p:spPr>
          <a:xfrm>
            <a:off x="4485503" y="3266358"/>
            <a:ext cx="33116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+mj-lt"/>
              </a:rPr>
              <a:t>3. </a:t>
            </a:r>
            <a:r>
              <a:rPr lang="ko-KR" altLang="en-US" sz="3200" b="1" dirty="0">
                <a:solidFill>
                  <a:schemeClr val="bg1"/>
                </a:solidFill>
                <a:latin typeface="+mj-lt"/>
              </a:rPr>
              <a:t>데이터 </a:t>
            </a:r>
            <a:r>
              <a:rPr lang="ko-KR" altLang="en-US" sz="3200" b="1" dirty="0" err="1">
                <a:solidFill>
                  <a:schemeClr val="bg1"/>
                </a:solidFill>
                <a:latin typeface="+mj-lt"/>
              </a:rPr>
              <a:t>전처리</a:t>
            </a:r>
            <a:endParaRPr lang="ko-KR" altLang="en-US" sz="32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91465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3761</TotalTime>
  <Words>2277</Words>
  <Application>Microsoft Office PowerPoint</Application>
  <PresentationFormat>와이드스크린</PresentationFormat>
  <Paragraphs>329</Paragraphs>
  <Slides>35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39" baseType="lpstr"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Lindsay Graham</dc:creator>
  <cp:lastModifiedBy>min seong</cp:lastModifiedBy>
  <cp:revision>1271</cp:revision>
  <dcterms:created xsi:type="dcterms:W3CDTF">2021-06-04T02:10:15Z</dcterms:created>
  <dcterms:modified xsi:type="dcterms:W3CDTF">2021-06-19T08:18:20Z</dcterms:modified>
</cp:coreProperties>
</file>

<file path=docProps/thumbnail.jpeg>
</file>